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5" r:id="rId3"/>
    <p:sldId id="257" r:id="rId4"/>
    <p:sldId id="286" r:id="rId5"/>
    <p:sldId id="288" r:id="rId6"/>
    <p:sldId id="289" r:id="rId7"/>
    <p:sldId id="290" r:id="rId8"/>
    <p:sldId id="291" r:id="rId9"/>
    <p:sldId id="287" r:id="rId10"/>
    <p:sldId id="258" r:id="rId11"/>
    <p:sldId id="259" r:id="rId12"/>
    <p:sldId id="293" r:id="rId13"/>
    <p:sldId id="260" r:id="rId14"/>
    <p:sldId id="285" r:id="rId15"/>
    <p:sldId id="261" r:id="rId16"/>
    <p:sldId id="262" r:id="rId17"/>
    <p:sldId id="263" r:id="rId18"/>
    <p:sldId id="292" r:id="rId19"/>
    <p:sldId id="264" r:id="rId20"/>
    <p:sldId id="265" r:id="rId21"/>
    <p:sldId id="266" r:id="rId22"/>
    <p:sldId id="275" r:id="rId23"/>
    <p:sldId id="276" r:id="rId24"/>
    <p:sldId id="294" r:id="rId25"/>
    <p:sldId id="281" r:id="rId26"/>
    <p:sldId id="271" r:id="rId27"/>
    <p:sldId id="282" r:id="rId28"/>
    <p:sldId id="283" r:id="rId29"/>
    <p:sldId id="272" r:id="rId30"/>
    <p:sldId id="273" r:id="rId31"/>
    <p:sldId id="279" r:id="rId32"/>
    <p:sldId id="284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AA14-6A76-46AB-955D-73868059375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7967-6D34-481B-9933-F1654966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Answer any questions and distribute the quiz.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AA59A8-7BA1-4F15-B598-4AF54943B598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08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010400" cy="762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8382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2514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"/>
            <a:ext cx="20002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8483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770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770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7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Permit to Work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TDI-Brooks International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304857"/>
            <a:ext cx="159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Permitted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TDI-Brooks requires a permit for: 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Hot Work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Working at Heights </a:t>
            </a:r>
            <a:r>
              <a:rPr lang="en-US" sz="4000" dirty="0" smtClean="0"/>
              <a:t>(crewman’s feet over 6 </a:t>
            </a:r>
            <a:r>
              <a:rPr lang="en-US" sz="4000" dirty="0" err="1" smtClean="0"/>
              <a:t>ft</a:t>
            </a:r>
            <a:r>
              <a:rPr lang="en-US" sz="4000" dirty="0" smtClean="0"/>
              <a:t> off the deck)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Energy Isolation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Confined Space</a:t>
            </a:r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174146" cy="3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3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01000" cy="3505200"/>
          </a:xfrm>
        </p:spPr>
        <p:txBody>
          <a:bodyPr/>
          <a:lstStyle/>
          <a:p>
            <a:r>
              <a:rPr lang="en-US" sz="4400" dirty="0" smtClean="0"/>
              <a:t>Hot Work- (29 CFR 1915)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“Any riveting, welding, burning, or other fire or spark producing operations”</a:t>
            </a:r>
          </a:p>
          <a:p>
            <a:r>
              <a:rPr lang="en-US" dirty="0" smtClean="0"/>
              <a:t>If it produces a spark, it needs a permit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858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15825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2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543800" cy="1295400"/>
          </a:xfrm>
        </p:spPr>
        <p:txBody>
          <a:bodyPr/>
          <a:lstStyle/>
          <a:p>
            <a:r>
              <a:rPr lang="en-US" dirty="0" smtClean="0"/>
              <a:t>Exception: BBQ Grill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42862" cy="4800600"/>
          </a:xfrm>
        </p:spPr>
        <p:txBody>
          <a:bodyPr/>
          <a:lstStyle/>
          <a:p>
            <a:r>
              <a:rPr lang="en-US" sz="4400" dirty="0" smtClean="0"/>
              <a:t>Barbeque Grills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Grills on our vessels are fixed to the deck in an area designated for that activity.  No permit is required for grilling in the designated grilling area.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84"/>
            <a:ext cx="29754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00800" cy="3657600"/>
          </a:xfrm>
        </p:spPr>
        <p:txBody>
          <a:bodyPr/>
          <a:lstStyle/>
          <a:p>
            <a:r>
              <a:rPr lang="en-US" sz="4400" dirty="0" smtClean="0"/>
              <a:t>Working at Heights 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Any work Where the worker’s feet are 6 feet or more above the deck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0"/>
            <a:ext cx="2967037" cy="395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15877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Fall protection must be worn unless a risk assessment determines that it would create a greater hazard.</a:t>
            </a:r>
          </a:p>
        </p:txBody>
      </p:sp>
    </p:spTree>
    <p:extLst>
      <p:ext uri="{BB962C8B-B14F-4D97-AF65-F5344CB8AC3E}">
        <p14:creationId xmlns:p14="http://schemas.microsoft.com/office/powerpoint/2010/main" val="188478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05400"/>
          </a:xfrm>
        </p:spPr>
        <p:txBody>
          <a:bodyPr/>
          <a:lstStyle/>
          <a:p>
            <a:r>
              <a:rPr lang="en-US" sz="4400" dirty="0" smtClean="0"/>
              <a:t>Confined Space 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Any entrance into a registered permit-required             confined space on the vessel</a:t>
            </a:r>
          </a:p>
          <a:p>
            <a:r>
              <a:rPr lang="en-US" sz="4000" dirty="0" smtClean="0"/>
              <a:t>Confined Spaces on all vessels are listed in the SMM.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9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Energy Isolation              (Lockout/ Tagout )  </a:t>
            </a:r>
          </a:p>
          <a:p>
            <a:pPr marL="0" indent="0">
              <a:buNone/>
            </a:pPr>
            <a:r>
              <a:rPr lang="en-US" sz="4400" dirty="0" smtClean="0"/>
              <a:t>29 CFR 1915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Required to prevent activation of equipment or release of stored energy that could harm a person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9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1304"/>
            <a:ext cx="3581400" cy="1295400"/>
          </a:xfrm>
        </p:spPr>
        <p:txBody>
          <a:bodyPr/>
          <a:lstStyle/>
          <a:p>
            <a:r>
              <a:rPr lang="en-US" dirty="0"/>
              <a:t>Authorized                 </a:t>
            </a:r>
            <a:r>
              <a:rPr lang="en-US" dirty="0" smtClean="0"/>
              <a:t>Persons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4572000" cy="43434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The person empowered by TDI to approve and sign a permit</a:t>
            </a:r>
            <a:endParaRPr lang="en-US" sz="48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20" y="304800"/>
            <a:ext cx="388368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8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864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Working at Heights- </a:t>
            </a:r>
          </a:p>
          <a:p>
            <a:pPr marL="457200" lvl="1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Master/ Mate</a:t>
            </a:r>
          </a:p>
          <a:p>
            <a:pPr marL="457200" lvl="1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Energy Isolation or Hot Work- </a:t>
            </a:r>
            <a:r>
              <a:rPr lang="en-US" sz="4400" dirty="0" smtClean="0">
                <a:solidFill>
                  <a:schemeClr val="tx1"/>
                </a:solidFill>
              </a:rPr>
              <a:t>Chief Engineer</a:t>
            </a: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331304"/>
            <a:ext cx="3581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Authorized                 Persons</a:t>
            </a:r>
            <a:br>
              <a:rPr lang="en-US" kern="0" smtClean="0"/>
            </a:br>
            <a:r>
              <a:rPr lang="en-US" kern="0" smtClean="0"/>
              <a:t>	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1904999" cy="6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0"/>
            <a:ext cx="1904999" cy="6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0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Authorized Persons: (SMM)</a:t>
            </a:r>
          </a:p>
          <a:p>
            <a:pPr marL="228600" lvl="1" indent="-228600"/>
            <a:r>
              <a:rPr lang="en-US" sz="5400" dirty="0" smtClean="0">
                <a:solidFill>
                  <a:srgbClr val="FFC000"/>
                </a:solidFill>
              </a:rPr>
              <a:t>Confined Space-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Must be signed by </a:t>
            </a:r>
            <a:r>
              <a:rPr lang="en-US" sz="5400" b="1" dirty="0" smtClean="0">
                <a:solidFill>
                  <a:schemeClr val="tx1"/>
                </a:solidFill>
              </a:rPr>
              <a:t>BOTH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3300"/>
                </a:solidFill>
              </a:rPr>
              <a:t>Master &amp;  Chief Engineer</a:t>
            </a:r>
          </a:p>
          <a:p>
            <a:pPr marL="457200" lvl="1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676400" cy="5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94942"/>
            <a:ext cx="1676400" cy="5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4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Alternate Authorized Persons</a:t>
            </a:r>
          </a:p>
          <a:p>
            <a:r>
              <a:rPr lang="en-US" sz="4400" dirty="0" smtClean="0">
                <a:solidFill>
                  <a:srgbClr val="FFC000"/>
                </a:solidFill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Port Engineer </a:t>
            </a:r>
            <a:r>
              <a:rPr lang="en-US" sz="4400" dirty="0" smtClean="0">
                <a:solidFill>
                  <a:srgbClr val="FFC000"/>
                </a:solidFill>
              </a:rPr>
              <a:t>may authorize any permit when a Master, Mate or Chief Engineer is not available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762000"/>
          </a:xfrm>
        </p:spPr>
        <p:txBody>
          <a:bodyPr/>
          <a:lstStyle/>
          <a:p>
            <a:r>
              <a:rPr lang="en-US" altLang="en-US" smtClean="0"/>
              <a:t>Instructors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648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Hand out quizzes to students</a:t>
            </a:r>
          </a:p>
          <a:p>
            <a:endParaRPr lang="en-US" altLang="en-US" sz="1000" dirty="0" smtClean="0">
              <a:solidFill>
                <a:schemeClr val="tx1"/>
              </a:solidFill>
            </a:endParaRPr>
          </a:p>
          <a:p>
            <a:r>
              <a:rPr lang="en-US" altLang="en-US" sz="4000" dirty="0" smtClean="0">
                <a:solidFill>
                  <a:schemeClr val="tx1"/>
                </a:solidFill>
              </a:rPr>
              <a:t>Students complete the quiz during the PowerPoint</a:t>
            </a:r>
          </a:p>
          <a:p>
            <a:endParaRPr lang="en-US" altLang="en-US" sz="1000" dirty="0" smtClean="0">
              <a:solidFill>
                <a:schemeClr val="tx1"/>
              </a:solidFill>
            </a:endParaRPr>
          </a:p>
          <a:p>
            <a:r>
              <a:rPr lang="en-US" altLang="en-US" sz="4000" dirty="0" smtClean="0">
                <a:solidFill>
                  <a:schemeClr val="tx1"/>
                </a:solidFill>
              </a:rPr>
              <a:t>Quiz answers are tagged with: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4254612"/>
            <a:ext cx="350202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54612"/>
            <a:ext cx="3345999" cy="57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6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76800"/>
          </a:xfrm>
        </p:spPr>
        <p:txBody>
          <a:bodyPr/>
          <a:lstStyle/>
          <a:p>
            <a:r>
              <a:rPr lang="en-US" sz="4400" dirty="0" smtClean="0"/>
              <a:t>Before performing a task, you need to </a:t>
            </a:r>
            <a:r>
              <a:rPr lang="en-US" sz="4400" dirty="0" smtClean="0">
                <a:solidFill>
                  <a:srgbClr val="FFC000"/>
                </a:solidFill>
              </a:rPr>
              <a:t>assess the risks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 </a:t>
            </a:r>
            <a:r>
              <a:rPr lang="en-US" sz="4400" dirty="0" smtClean="0">
                <a:solidFill>
                  <a:srgbClr val="FFC000"/>
                </a:solidFill>
              </a:rPr>
              <a:t>Job Safety Analysis (JSA) </a:t>
            </a:r>
            <a:r>
              <a:rPr lang="en-US" sz="4400" dirty="0" smtClean="0"/>
              <a:t>is integrated into each permit and should include a rescue plan for the worker if needed.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82597"/>
            <a:ext cx="160416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5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7526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r>
              <a:rPr lang="en-US" dirty="0" smtClean="0"/>
              <a:t>Permits are located on the ship web pages on the </a:t>
            </a:r>
            <a:r>
              <a:rPr lang="en-US" sz="3600" b="1" dirty="0" err="1" smtClean="0">
                <a:solidFill>
                  <a:srgbClr val="00B0F0"/>
                </a:solidFill>
              </a:rPr>
              <a:t>ShipNet</a:t>
            </a:r>
            <a:r>
              <a:rPr lang="en-US" sz="3600" b="1" dirty="0" smtClean="0">
                <a:solidFill>
                  <a:srgbClr val="00B0F0"/>
                </a:solidFill>
              </a:rPr>
              <a:t> Forms </a:t>
            </a:r>
            <a:r>
              <a:rPr lang="en-US" dirty="0" smtClean="0"/>
              <a:t>page.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69563" cy="32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5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Fill out ALL info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362200"/>
            <a:ext cx="87725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Permits &amp;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5" y="1676400"/>
            <a:ext cx="83058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than one permit may be needed.</a:t>
            </a:r>
          </a:p>
          <a:p>
            <a:pPr marL="0" indent="0">
              <a:buNone/>
            </a:pPr>
            <a:r>
              <a:rPr lang="en-US" dirty="0" smtClean="0"/>
              <a:t>Shift change is documented in this section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PPE is documented next</a:t>
            </a:r>
            <a:endParaRPr lang="en-US" sz="3200" dirty="0"/>
          </a:p>
        </p:txBody>
      </p:sp>
      <p:sp>
        <p:nvSpPr>
          <p:cNvPr id="5" name="Up Arrow 4"/>
          <p:cNvSpPr/>
          <p:nvPr/>
        </p:nvSpPr>
        <p:spPr bwMode="auto">
          <a:xfrm>
            <a:off x="297975" y="6172200"/>
            <a:ext cx="609600" cy="58477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" y="2819400"/>
            <a:ext cx="913227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The people who will be doing the work             (including contractors)            </a:t>
            </a:r>
            <a:r>
              <a:rPr lang="en-US" sz="4000" dirty="0" smtClean="0"/>
              <a:t>are to conduct </a:t>
            </a:r>
            <a:r>
              <a:rPr lang="en-US" sz="4000" dirty="0" smtClean="0">
                <a:solidFill>
                  <a:srgbClr val="FFC000"/>
                </a:solidFill>
              </a:rPr>
              <a:t>Job Safety Analysis (JSA) </a:t>
            </a:r>
            <a:r>
              <a:rPr lang="en-US" sz="4000" dirty="0" smtClean="0"/>
              <a:t>under the direction of the person supervising the work.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1461796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6817"/>
            <a:ext cx="1461796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9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31242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section below the JSA will include     a list of </a:t>
            </a:r>
            <a:r>
              <a:rPr lang="en-US" sz="4000" dirty="0" smtClean="0">
                <a:solidFill>
                  <a:srgbClr val="FFFF00"/>
                </a:solidFill>
              </a:rPr>
              <a:t>potential hazards </a:t>
            </a:r>
            <a:r>
              <a:rPr lang="en-US" sz="4000" dirty="0" smtClean="0"/>
              <a:t>and controls to mitigate them.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FF00"/>
                </a:solidFill>
              </a:rPr>
              <a:t>Weather and sea state </a:t>
            </a:r>
            <a:r>
              <a:rPr lang="en-US" sz="3600" dirty="0" smtClean="0"/>
              <a:t>would be included here.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62375"/>
            <a:ext cx="9067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73" y="4800601"/>
            <a:ext cx="9144000" cy="2057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Authorized Person Signs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Post Copy at work site/ Original on Bridge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SIMOPS meeting if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73" y="152399"/>
            <a:ext cx="6846627" cy="46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381" y="20574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AFTER the JSA– </a:t>
            </a:r>
          </a:p>
        </p:txBody>
      </p:sp>
    </p:spTree>
    <p:extLst>
      <p:ext uri="{BB962C8B-B14F-4D97-AF65-F5344CB8AC3E}">
        <p14:creationId xmlns:p14="http://schemas.microsoft.com/office/powerpoint/2010/main" val="21884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04" y="1371600"/>
            <a:ext cx="7467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Controls apply both </a:t>
            </a:r>
            <a:r>
              <a:rPr lang="en-US" sz="4000" dirty="0" smtClean="0">
                <a:solidFill>
                  <a:srgbClr val="FFC000"/>
                </a:solidFill>
              </a:rPr>
              <a:t>before  work begins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FFC000"/>
                </a:solidFill>
              </a:rPr>
              <a:t>after work </a:t>
            </a:r>
            <a:r>
              <a:rPr lang="en-US" sz="4000" dirty="0" smtClean="0">
                <a:solidFill>
                  <a:schemeClr val="tx1"/>
                </a:solidFill>
              </a:rPr>
              <a:t>has been completed.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4" y="3276600"/>
            <a:ext cx="8904724" cy="35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1740061" y="3496519"/>
            <a:ext cx="1828800" cy="838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1587661" y="5334000"/>
            <a:ext cx="2133600" cy="838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Controls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22" y="152400"/>
            <a:ext cx="6959278" cy="1143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the pre-start controls, which type of permit is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291" y="4098022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completing all the previous steps and </a:t>
            </a:r>
            <a:r>
              <a:rPr lang="en-US" sz="3600" dirty="0" smtClean="0">
                <a:solidFill>
                  <a:srgbClr val="FFC000"/>
                </a:solidFill>
              </a:rPr>
              <a:t>final checks before starting</a:t>
            </a:r>
            <a:r>
              <a:rPr lang="en-US" sz="3600" dirty="0" smtClean="0"/>
              <a:t>, you may </a:t>
            </a:r>
            <a:r>
              <a:rPr lang="en-US" sz="3600" b="1" dirty="0" smtClean="0">
                <a:solidFill>
                  <a:srgbClr val="00B050"/>
                </a:solidFill>
              </a:rPr>
              <a:t>BEGIN WORK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981200"/>
            <a:ext cx="91135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2 Hour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Permits are only good for 12 hrs.  </a:t>
            </a:r>
          </a:p>
          <a:p>
            <a:pPr marL="0" indent="0">
              <a:buNone/>
            </a:pPr>
            <a:r>
              <a:rPr lang="en-US" sz="3600" dirty="0" smtClean="0"/>
              <a:t>If work will continue </a:t>
            </a:r>
            <a:r>
              <a:rPr lang="en-US" sz="3600" dirty="0" smtClean="0">
                <a:solidFill>
                  <a:srgbClr val="00B0F0"/>
                </a:solidFill>
              </a:rPr>
              <a:t>after the 12 </a:t>
            </a:r>
            <a:r>
              <a:rPr lang="en-US" sz="3600" dirty="0" err="1" smtClean="0">
                <a:solidFill>
                  <a:srgbClr val="00B0F0"/>
                </a:solidFill>
              </a:rPr>
              <a:t>hrs</a:t>
            </a:r>
            <a:r>
              <a:rPr lang="en-US" sz="3600" dirty="0" smtClean="0">
                <a:solidFill>
                  <a:srgbClr val="00B0F0"/>
                </a:solidFill>
              </a:rPr>
              <a:t>, a new permit</a:t>
            </a:r>
            <a:r>
              <a:rPr lang="en-US" sz="3600" dirty="0" smtClean="0"/>
              <a:t> must be issued.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** </a:t>
            </a:r>
            <a:r>
              <a:rPr lang="en-US" sz="3600" dirty="0" smtClean="0">
                <a:solidFill>
                  <a:srgbClr val="FFC000"/>
                </a:solidFill>
              </a:rPr>
              <a:t>Exception </a:t>
            </a:r>
            <a:r>
              <a:rPr lang="en-US" sz="3600" dirty="0" smtClean="0"/>
              <a:t>for </a:t>
            </a:r>
            <a:r>
              <a:rPr lang="en-US" sz="3600" dirty="0" smtClean="0">
                <a:solidFill>
                  <a:srgbClr val="FFC000"/>
                </a:solidFill>
              </a:rPr>
              <a:t>Energy Isolation</a:t>
            </a:r>
            <a:r>
              <a:rPr lang="en-US" sz="3600" dirty="0" smtClean="0"/>
              <a:t>.  It may take weeks to get a part in.  A single EI permit will suffice until the repair can be made.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387909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TDI-</a:t>
            </a:r>
            <a:r>
              <a:rPr lang="en-US" sz="4000" dirty="0" err="1" smtClean="0"/>
              <a:t>Brooks’s</a:t>
            </a:r>
            <a:r>
              <a:rPr lang="en-US" sz="4000" dirty="0" smtClean="0"/>
              <a:t> permit to work system is described in the SMM in </a:t>
            </a:r>
            <a:r>
              <a:rPr lang="en-US" sz="4000" dirty="0" smtClean="0">
                <a:solidFill>
                  <a:srgbClr val="FFC000"/>
                </a:solidFill>
              </a:rPr>
              <a:t>SOP-GEN-019</a:t>
            </a:r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en-US" sz="4000" dirty="0" smtClean="0"/>
              <a:t>A permit to work system is a formal written system used to control </a:t>
            </a:r>
            <a:r>
              <a:rPr lang="en-US" sz="4000" dirty="0" smtClean="0">
                <a:solidFill>
                  <a:srgbClr val="FFC000"/>
                </a:solidFill>
              </a:rPr>
              <a:t>POTENTIALLY HAZARDOUS WORK</a:t>
            </a:r>
            <a:r>
              <a:rPr lang="en-US" sz="4000" dirty="0" smtClean="0"/>
              <a:t>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59521"/>
            <a:ext cx="1600200" cy="53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7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If permitted work crosses into the </a:t>
            </a:r>
            <a:r>
              <a:rPr lang="en-US" sz="3600" dirty="0" smtClean="0">
                <a:solidFill>
                  <a:srgbClr val="FFC000"/>
                </a:solidFill>
              </a:rPr>
              <a:t>change of shift</a:t>
            </a:r>
            <a:r>
              <a:rPr lang="en-US" sz="3600" dirty="0" smtClean="0"/>
              <a:t>, the new workers must complete a </a:t>
            </a:r>
            <a:r>
              <a:rPr lang="en-US" sz="3600" dirty="0" smtClean="0">
                <a:solidFill>
                  <a:srgbClr val="FFC000"/>
                </a:solidFill>
              </a:rPr>
              <a:t>new permit</a:t>
            </a:r>
            <a:r>
              <a:rPr lang="en-US" sz="3600" dirty="0" smtClean="0"/>
              <a:t>, but can review the JSA from the previous permit.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 smtClean="0"/>
              <a:t>So– New shift workers = new permit</a:t>
            </a:r>
          </a:p>
          <a:p>
            <a:pPr marL="0" indent="0">
              <a:buNone/>
            </a:pPr>
            <a:r>
              <a:rPr lang="en-US" sz="3600" dirty="0" smtClean="0"/>
              <a:t>But- can use the previous shift’s JSA - as long as it is reviewed with all new workers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8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work is complete… the paperwork continues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23622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When work is finished, you must complete the </a:t>
            </a:r>
            <a:r>
              <a:rPr lang="en-US" sz="3600" dirty="0" smtClean="0">
                <a:solidFill>
                  <a:srgbClr val="FFC000"/>
                </a:solidFill>
              </a:rPr>
              <a:t>After Task Controls </a:t>
            </a:r>
            <a:r>
              <a:rPr lang="en-US" sz="3600" dirty="0" smtClean="0"/>
              <a:t>and the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            Authorized Person must sign</a:t>
            </a:r>
            <a:r>
              <a:rPr lang="en-US" sz="3600" dirty="0" smtClean="0"/>
              <a:t> that the job is complete and </a:t>
            </a:r>
            <a:r>
              <a:rPr lang="en-US" sz="3600" dirty="0" smtClean="0">
                <a:solidFill>
                  <a:srgbClr val="FFC000"/>
                </a:solidFill>
              </a:rPr>
              <a:t>create a </a:t>
            </a:r>
            <a:r>
              <a:rPr lang="en-US" sz="3600" dirty="0" smtClean="0">
                <a:solidFill>
                  <a:srgbClr val="FFC000"/>
                </a:solidFill>
              </a:rPr>
              <a:t>task in Helm </a:t>
            </a:r>
            <a:r>
              <a:rPr lang="en-US" sz="3600" dirty="0" smtClean="0"/>
              <a:t>for </a:t>
            </a:r>
            <a:r>
              <a:rPr lang="en-US" sz="3600" dirty="0" smtClean="0"/>
              <a:t>it.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" y="3200400"/>
            <a:ext cx="8722736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6032"/>
            <a:ext cx="1344593" cy="4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all of these steps are completed, you are done!  </a:t>
            </a:r>
          </a:p>
          <a:p>
            <a:endParaRPr lang="en-US" sz="3600" dirty="0"/>
          </a:p>
          <a:p>
            <a:r>
              <a:rPr lang="en-US" sz="3600" dirty="0" smtClean="0"/>
              <a:t>Make sure the </a:t>
            </a:r>
            <a:r>
              <a:rPr lang="en-US" sz="3600" dirty="0" smtClean="0">
                <a:solidFill>
                  <a:srgbClr val="FFC000"/>
                </a:solidFill>
              </a:rPr>
              <a:t>correct copy is filed on the bridge</a:t>
            </a:r>
            <a:r>
              <a:rPr lang="en-US" sz="3600" dirty="0" smtClean="0"/>
              <a:t>–( the one with all the final checks and signatures)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4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249238"/>
            <a:ext cx="8183563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0000FF"/>
                </a:solidFill>
              </a:rPr>
              <a:t>Questions?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87043" name="AutoShape 4" descr="Ventilation equipment used to maintain safe conditions for entry"/>
          <p:cNvSpPr>
            <a:spLocks noChangeAspect="1" noChangeArrowheads="1"/>
          </p:cNvSpPr>
          <p:nvPr/>
        </p:nvSpPr>
        <p:spPr bwMode="auto">
          <a:xfrm>
            <a:off x="155575" y="-646113"/>
            <a:ext cx="19050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58B7C3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58B7C3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21" y="1253763"/>
            <a:ext cx="8153400" cy="513986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Instructors-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Scan sign in sheets and quizzes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and email to </a:t>
            </a:r>
            <a:r>
              <a:rPr lang="en-US" sz="3200" u="sng" dirty="0" smtClean="0">
                <a:solidFill>
                  <a:schemeClr val="bg1">
                    <a:lumMod val="50000"/>
                  </a:schemeClr>
                </a:solidFill>
              </a:rPr>
              <a:t>HSE@tdi-bi.com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.  If files are too big, hand carry files or paper copies to office</a:t>
            </a: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Make physical copies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and give to bridge crew to file in Binder #11</a:t>
            </a: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Return originals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to students</a:t>
            </a:r>
          </a:p>
        </p:txBody>
      </p:sp>
    </p:spTree>
    <p:extLst>
      <p:ext uri="{BB962C8B-B14F-4D97-AF65-F5344CB8AC3E}">
        <p14:creationId xmlns:p14="http://schemas.microsoft.com/office/powerpoint/2010/main" val="922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do we have to write permits?</a:t>
            </a:r>
          </a:p>
          <a:p>
            <a:pPr lvl="1"/>
            <a:r>
              <a:rPr lang="en-US" sz="3600" dirty="0" smtClean="0"/>
              <a:t>Federal Law requires a written permit for potentially dangerous work.</a:t>
            </a:r>
          </a:p>
        </p:txBody>
      </p:sp>
    </p:spTree>
    <p:extLst>
      <p:ext uri="{BB962C8B-B14F-4D97-AF65-F5344CB8AC3E}">
        <p14:creationId xmlns:p14="http://schemas.microsoft.com/office/powerpoint/2010/main" val="292571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did they make it a law?</a:t>
            </a:r>
          </a:p>
          <a:p>
            <a:pPr lvl="1"/>
            <a:r>
              <a:rPr lang="en-US" sz="3600" dirty="0" smtClean="0"/>
              <a:t>Because while many people die on the job each year, these activities have the highest fatality rates.</a:t>
            </a:r>
          </a:p>
        </p:txBody>
      </p:sp>
    </p:spTree>
    <p:extLst>
      <p:ext uri="{BB962C8B-B14F-4D97-AF65-F5344CB8AC3E}">
        <p14:creationId xmlns:p14="http://schemas.microsoft.com/office/powerpoint/2010/main" val="27275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did more people die doing this type of work?</a:t>
            </a:r>
          </a:p>
          <a:p>
            <a:pPr lvl="1"/>
            <a:r>
              <a:rPr lang="en-US" sz="3600" dirty="0" smtClean="0"/>
              <a:t>Because the workers are exposed to greater hazards.</a:t>
            </a:r>
          </a:p>
        </p:txBody>
      </p:sp>
    </p:spTree>
    <p:extLst>
      <p:ext uri="{BB962C8B-B14F-4D97-AF65-F5344CB8AC3E}">
        <p14:creationId xmlns:p14="http://schemas.microsoft.com/office/powerpoint/2010/main" val="295981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weren’t they more careful to work safely?</a:t>
            </a:r>
          </a:p>
          <a:p>
            <a:pPr lvl="1"/>
            <a:r>
              <a:rPr lang="en-US" sz="3600" dirty="0" smtClean="0"/>
              <a:t>Because they didn’t recognize the hazards or were so used to them that they became complacent. </a:t>
            </a:r>
          </a:p>
        </p:txBody>
      </p:sp>
    </p:spTree>
    <p:extLst>
      <p:ext uri="{BB962C8B-B14F-4D97-AF65-F5344CB8AC3E}">
        <p14:creationId xmlns:p14="http://schemas.microsoft.com/office/powerpoint/2010/main" val="27349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7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would they allow themselves to become complacent if it was so dangerous?</a:t>
            </a:r>
          </a:p>
          <a:p>
            <a:pPr lvl="1"/>
            <a:r>
              <a:rPr lang="en-US" sz="3600" dirty="0" smtClean="0"/>
              <a:t>Fatigue, rushing to finish the job, frustration, didn’t think it was important, nothing bad had happened before.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0" y="3573895"/>
            <a:ext cx="1066800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5825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1379537" cy="4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6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Permits and Risk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The permit isn’t the point!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4400" dirty="0" smtClean="0"/>
              <a:t>The point is to </a:t>
            </a:r>
            <a:r>
              <a:rPr lang="en-US" sz="4400" dirty="0" smtClean="0">
                <a:solidFill>
                  <a:srgbClr val="FFFF00"/>
                </a:solidFill>
              </a:rPr>
              <a:t>slow down</a:t>
            </a:r>
            <a:r>
              <a:rPr lang="en-US" sz="4400" dirty="0" smtClean="0"/>
              <a:t>,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       recognize the risks </a:t>
            </a:r>
            <a:r>
              <a:rPr lang="en-US" sz="4400" dirty="0" smtClean="0"/>
              <a:t>and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have a plan           </a:t>
            </a:r>
            <a:r>
              <a:rPr lang="en-US" sz="4400" dirty="0" smtClean="0"/>
              <a:t>to protect yourself and others.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13896"/>
            <a:ext cx="1066800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" y="4495800"/>
            <a:ext cx="115825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64426"/>
            <a:ext cx="1174146" cy="3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Security_am_19 PowerPlugs Templates for PowerPoint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6699"/>
        </a:dk2>
        <a:lt2>
          <a:srgbClr val="000000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A953"/>
        </a:lt1>
        <a:dk2>
          <a:srgbClr val="666699"/>
        </a:dk2>
        <a:lt2>
          <a:srgbClr val="000000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904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Security_am_19 PowerPlugs Templates for PowerPoint</Template>
  <TotalTime>781</TotalTime>
  <Words>954</Words>
  <Application>Microsoft Office PowerPoint</Application>
  <PresentationFormat>On-screen Show (4:3)</PresentationFormat>
  <Paragraphs>125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Security_am_19 PowerPlugs Templates for PowerPoint</vt:lpstr>
      <vt:lpstr>Permit to Work System</vt:lpstr>
      <vt:lpstr>Instructors</vt:lpstr>
      <vt:lpstr>Basics </vt:lpstr>
      <vt:lpstr>The 5 Why’s of a Permit </vt:lpstr>
      <vt:lpstr>The 5 Why’s of a Permit </vt:lpstr>
      <vt:lpstr>The 5 Why’s of a Permit </vt:lpstr>
      <vt:lpstr>The 5 Why’s of a Permit </vt:lpstr>
      <vt:lpstr>The 5 Why’s of a Permit </vt:lpstr>
      <vt:lpstr>Permits and Risk Assessment</vt:lpstr>
      <vt:lpstr>Permitted Work </vt:lpstr>
      <vt:lpstr>Definitions </vt:lpstr>
      <vt:lpstr>Exception: BBQ Grill </vt:lpstr>
      <vt:lpstr>Definitions </vt:lpstr>
      <vt:lpstr>Definitions </vt:lpstr>
      <vt:lpstr>Definitions </vt:lpstr>
      <vt:lpstr>Authorized                 Persons  </vt:lpstr>
      <vt:lpstr>PowerPoint Presentation</vt:lpstr>
      <vt:lpstr>Definitions </vt:lpstr>
      <vt:lpstr>Definitions </vt:lpstr>
      <vt:lpstr>Risk Assessment </vt:lpstr>
      <vt:lpstr>Where to find permits</vt:lpstr>
      <vt:lpstr>Work Description</vt:lpstr>
      <vt:lpstr>Special Permits &amp; PPE</vt:lpstr>
      <vt:lpstr>Risk Assessment </vt:lpstr>
      <vt:lpstr>Hazards</vt:lpstr>
      <vt:lpstr>PowerPoint Presentation</vt:lpstr>
      <vt:lpstr>Controls</vt:lpstr>
      <vt:lpstr>Controls</vt:lpstr>
      <vt:lpstr>12 Hour Rule</vt:lpstr>
      <vt:lpstr>Change of Shift</vt:lpstr>
      <vt:lpstr>When work is complete… the paperwork continues</vt:lpstr>
      <vt:lpstr>Finally!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Permit to Work System</dc:title>
  <dc:creator>shannonsmith</dc:creator>
  <cp:lastModifiedBy>shannonsmith</cp:lastModifiedBy>
  <cp:revision>59</cp:revision>
  <dcterms:created xsi:type="dcterms:W3CDTF">2006-08-16T00:00:00Z</dcterms:created>
  <dcterms:modified xsi:type="dcterms:W3CDTF">2020-07-30T17:53:07Z</dcterms:modified>
</cp:coreProperties>
</file>