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97" r:id="rId3"/>
    <p:sldId id="257" r:id="rId4"/>
    <p:sldId id="259" r:id="rId5"/>
    <p:sldId id="258" r:id="rId6"/>
    <p:sldId id="295" r:id="rId7"/>
    <p:sldId id="296" r:id="rId8"/>
    <p:sldId id="260" r:id="rId9"/>
    <p:sldId id="278" r:id="rId10"/>
    <p:sldId id="279" r:id="rId11"/>
    <p:sldId id="280" r:id="rId12"/>
    <p:sldId id="281" r:id="rId13"/>
    <p:sldId id="282" r:id="rId14"/>
    <p:sldId id="293" r:id="rId15"/>
    <p:sldId id="286" r:id="rId16"/>
    <p:sldId id="294" r:id="rId17"/>
    <p:sldId id="288" r:id="rId18"/>
    <p:sldId id="290" r:id="rId19"/>
    <p:sldId id="289" r:id="rId20"/>
    <p:sldId id="291" r:id="rId21"/>
    <p:sldId id="261" r:id="rId22"/>
    <p:sldId id="262" r:id="rId23"/>
    <p:sldId id="263" r:id="rId24"/>
    <p:sldId id="264" r:id="rId25"/>
    <p:sldId id="265" r:id="rId26"/>
    <p:sldId id="267" r:id="rId27"/>
    <p:sldId id="268" r:id="rId28"/>
    <p:sldId id="266" r:id="rId29"/>
    <p:sldId id="269" r:id="rId30"/>
    <p:sldId id="270" r:id="rId31"/>
    <p:sldId id="271" r:id="rId32"/>
    <p:sldId id="272" r:id="rId33"/>
    <p:sldId id="273" r:id="rId34"/>
    <p:sldId id="274" r:id="rId35"/>
    <p:sldId id="276" r:id="rId36"/>
    <p:sldId id="277" r:id="rId37"/>
    <p:sldId id="29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E205F"/>
    <a:srgbClr val="8FEA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65E61-3449-491C-8371-BC833C02188E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22BF1-B94B-4A12-958D-7E199368C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18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Answer any questions and distribute the quiz.</a:t>
            </a: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AA59A8-7BA1-4F15-B598-4AF54943B598}" type="slidenum">
              <a:rPr lang="en-US" altLang="en-US" smtClean="0"/>
              <a:pPr>
                <a:spcBef>
                  <a:spcPct val="0"/>
                </a:spcBef>
              </a:pPr>
              <a:t>37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24082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86800" cy="1066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231900"/>
            <a:ext cx="51054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305550"/>
            <a:ext cx="2468563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32125" y="6305550"/>
            <a:ext cx="3081338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446838" y="6305550"/>
            <a:ext cx="2468562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4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0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2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2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4114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114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87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6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5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0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8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7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52600"/>
            <a:ext cx="8382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5225"/>
            <a:ext cx="19192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93950" y="6245225"/>
            <a:ext cx="27876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43513" y="6245225"/>
            <a:ext cx="19192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Risk Analysis &amp; HAZID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TDI-Brooks International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8288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Rev </a:t>
            </a:r>
            <a:r>
              <a:rPr lang="en-US" sz="1600" dirty="0" smtClean="0"/>
              <a:t>Aug 2020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57612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 or Risk?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</a:rPr>
              <a:t>The radiation inside a nuclear reactor is a fatal </a:t>
            </a:r>
            <a:r>
              <a:rPr lang="en-US" sz="4400" dirty="0" smtClean="0">
                <a:solidFill>
                  <a:srgbClr val="0000FF"/>
                </a:solidFill>
              </a:rPr>
              <a:t>hazard</a:t>
            </a:r>
            <a:r>
              <a:rPr lang="en-US" sz="44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4400" dirty="0" smtClean="0">
                <a:solidFill>
                  <a:schemeClr val="tx1"/>
                </a:solidFill>
              </a:rPr>
              <a:t>If you are </a:t>
            </a:r>
            <a:r>
              <a:rPr lang="en-US" sz="4400" dirty="0" smtClean="0">
                <a:solidFill>
                  <a:srgbClr val="0000FF"/>
                </a:solidFill>
              </a:rPr>
              <a:t>not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smtClean="0">
                <a:solidFill>
                  <a:srgbClr val="0000FF"/>
                </a:solidFill>
              </a:rPr>
              <a:t>exposed</a:t>
            </a:r>
            <a:r>
              <a:rPr lang="en-US" sz="4400" dirty="0" smtClean="0">
                <a:solidFill>
                  <a:schemeClr val="tx1"/>
                </a:solidFill>
              </a:rPr>
              <a:t> to the radiation, there is </a:t>
            </a:r>
            <a:r>
              <a:rPr lang="en-US" sz="4400" dirty="0" smtClean="0">
                <a:solidFill>
                  <a:srgbClr val="0000FF"/>
                </a:solidFill>
              </a:rPr>
              <a:t>no risk</a:t>
            </a:r>
            <a:r>
              <a:rPr lang="en-US" sz="4400" dirty="0" smtClean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72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1447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An x-ray machine at the hospital also contains radiation </a:t>
            </a:r>
            <a:r>
              <a:rPr lang="en-US" sz="3600" b="1" dirty="0" smtClean="0">
                <a:solidFill>
                  <a:srgbClr val="0000FF"/>
                </a:solidFill>
              </a:rPr>
              <a:t>(hazard).</a:t>
            </a:r>
          </a:p>
        </p:txBody>
      </p:sp>
    </p:spTree>
    <p:extLst>
      <p:ext uri="{BB962C8B-B14F-4D97-AF65-F5344CB8AC3E}">
        <p14:creationId xmlns:p14="http://schemas.microsoft.com/office/powerpoint/2010/main" val="1438352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304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An x-ray machine at the hospital also contains radiation </a:t>
            </a:r>
            <a:r>
              <a:rPr lang="en-US" sz="3600" b="1" dirty="0" smtClean="0">
                <a:solidFill>
                  <a:srgbClr val="0000FF"/>
                </a:solidFill>
              </a:rPr>
              <a:t>(hazard).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To take an x-ray, you must expose the patient to a low level of radiation. </a:t>
            </a:r>
            <a:r>
              <a:rPr lang="en-US" sz="3600" b="1" dirty="0" smtClean="0">
                <a:solidFill>
                  <a:srgbClr val="0000FF"/>
                </a:solidFill>
              </a:rPr>
              <a:t>(exposure)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0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3886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An x-ray machine at the hospital also contains radiation </a:t>
            </a:r>
            <a:r>
              <a:rPr lang="en-US" sz="3600" b="1" dirty="0" smtClean="0">
                <a:solidFill>
                  <a:srgbClr val="0000FF"/>
                </a:solidFill>
              </a:rPr>
              <a:t>(hazard).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To take an x-ray, you must expose the patient to a low level of radiation. </a:t>
            </a:r>
            <a:r>
              <a:rPr lang="en-US" sz="3600" b="1" dirty="0" smtClean="0">
                <a:solidFill>
                  <a:srgbClr val="0000FF"/>
                </a:solidFill>
              </a:rPr>
              <a:t>(exposure)</a:t>
            </a:r>
          </a:p>
          <a:p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4000" b="1" dirty="0" smtClean="0">
                <a:solidFill>
                  <a:schemeClr val="tx2"/>
                </a:solidFill>
              </a:rPr>
              <a:t>Hazard + Exposure = Risk</a:t>
            </a:r>
            <a:endParaRPr lang="en-U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0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762000"/>
          </a:xfrm>
        </p:spPr>
        <p:txBody>
          <a:bodyPr/>
          <a:lstStyle/>
          <a:p>
            <a:r>
              <a:rPr lang="en-US" dirty="0" smtClean="0"/>
              <a:t>Likelihood vs. Severity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1219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  Risks are rated by likelihood </a:t>
            </a:r>
            <a:r>
              <a:rPr lang="en-US" sz="3600" b="1" dirty="0" smtClean="0">
                <a:solidFill>
                  <a:srgbClr val="0000FF"/>
                </a:solidFill>
              </a:rPr>
              <a:t>(probability)   </a:t>
            </a:r>
            <a:r>
              <a:rPr lang="en-US" sz="3600" dirty="0" smtClean="0">
                <a:solidFill>
                  <a:schemeClr val="tx1"/>
                </a:solidFill>
              </a:rPr>
              <a:t>and </a:t>
            </a:r>
            <a:r>
              <a:rPr lang="en-US" sz="3600" b="1" dirty="0" smtClean="0">
                <a:solidFill>
                  <a:srgbClr val="0000FF"/>
                </a:solidFill>
              </a:rPr>
              <a:t>severity</a:t>
            </a:r>
            <a:r>
              <a:rPr lang="en-US" sz="3600" dirty="0" smtClean="0">
                <a:solidFill>
                  <a:schemeClr val="tx1"/>
                </a:solidFill>
              </a:rPr>
              <a:t> of potential consequences.</a:t>
            </a:r>
          </a:p>
          <a:p>
            <a:endParaRPr lang="en-US" sz="3600" dirty="0" smtClean="0">
              <a:solidFill>
                <a:srgbClr val="FFFF00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73300"/>
            <a:ext cx="681355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"/>
            <a:ext cx="1928813" cy="69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38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838200"/>
          </a:xfrm>
        </p:spPr>
        <p:txBody>
          <a:bodyPr/>
          <a:lstStyle/>
          <a:p>
            <a:r>
              <a:rPr lang="en-US" dirty="0" smtClean="0"/>
              <a:t>Radiation 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838200"/>
            <a:ext cx="9112827" cy="251131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A few exposures </a:t>
            </a:r>
            <a:r>
              <a:rPr lang="en-US" sz="3600" b="1" dirty="0" smtClean="0">
                <a:solidFill>
                  <a:srgbClr val="0000FF"/>
                </a:solidFill>
              </a:rPr>
              <a:t>(likely) </a:t>
            </a:r>
            <a:r>
              <a:rPr lang="en-US" sz="3600" dirty="0" smtClean="0">
                <a:solidFill>
                  <a:schemeClr val="tx1"/>
                </a:solidFill>
              </a:rPr>
              <a:t>to low level radiation (x-rays) is not harmful. </a:t>
            </a:r>
            <a:r>
              <a:rPr lang="en-US" sz="3600" b="1" dirty="0" smtClean="0">
                <a:solidFill>
                  <a:srgbClr val="0000FF"/>
                </a:solidFill>
              </a:rPr>
              <a:t>(minor)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</a:rPr>
              <a:t>L</a:t>
            </a:r>
            <a:r>
              <a:rPr lang="en-US" b="1" dirty="0" smtClean="0">
                <a:solidFill>
                  <a:schemeClr val="tx2"/>
                </a:solidFill>
              </a:rPr>
              <a:t>ikely + Low severity = Acceptable risk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endParaRPr lang="en-US" sz="3600" dirty="0" smtClean="0">
              <a:solidFill>
                <a:srgbClr val="FFFF00"/>
              </a:solidFill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43" y="3276600"/>
            <a:ext cx="5653087" cy="351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/>
          <p:cNvSpPr/>
          <p:nvPr/>
        </p:nvSpPr>
        <p:spPr>
          <a:xfrm>
            <a:off x="2965088" y="2666999"/>
            <a:ext cx="1143000" cy="1446155"/>
          </a:xfrm>
          <a:prstGeom prst="downArrow">
            <a:avLst/>
          </a:prstGeom>
          <a:solidFill>
            <a:srgbClr val="6E20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5400000">
            <a:off x="4999621" y="3136215"/>
            <a:ext cx="1143000" cy="2795371"/>
          </a:xfrm>
          <a:prstGeom prst="downArrow">
            <a:avLst/>
          </a:prstGeom>
          <a:solidFill>
            <a:srgbClr val="6E20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8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838200"/>
          </a:xfrm>
        </p:spPr>
        <p:txBody>
          <a:bodyPr/>
          <a:lstStyle/>
          <a:p>
            <a:r>
              <a:rPr lang="en-US" dirty="0" smtClean="0"/>
              <a:t>Radiation 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838200"/>
            <a:ext cx="9112827" cy="228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 single exposure </a:t>
            </a:r>
            <a:r>
              <a:rPr lang="en-US" dirty="0">
                <a:solidFill>
                  <a:srgbClr val="0000FF"/>
                </a:solidFill>
              </a:rPr>
              <a:t>(highly unlikely) </a:t>
            </a:r>
            <a:r>
              <a:rPr lang="en-US" dirty="0">
                <a:solidFill>
                  <a:schemeClr val="tx1"/>
                </a:solidFill>
              </a:rPr>
              <a:t>to high level radiation is very harmful. </a:t>
            </a:r>
            <a:r>
              <a:rPr lang="en-US" dirty="0" smtClean="0">
                <a:solidFill>
                  <a:srgbClr val="0000FF"/>
                </a:solidFill>
              </a:rPr>
              <a:t>(major)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	</a:t>
            </a:r>
            <a:r>
              <a:rPr lang="en-US" sz="3600" b="1" dirty="0">
                <a:solidFill>
                  <a:schemeClr val="tx2"/>
                </a:solidFill>
              </a:rPr>
              <a:t>Low probability + High severity = 				Medium risk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endParaRPr lang="en-US" sz="3600" dirty="0" smtClean="0">
              <a:solidFill>
                <a:srgbClr val="FFFF00"/>
              </a:solidFill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49510"/>
            <a:ext cx="5653087" cy="351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/>
          <p:cNvSpPr/>
          <p:nvPr/>
        </p:nvSpPr>
        <p:spPr>
          <a:xfrm>
            <a:off x="5671820" y="2743200"/>
            <a:ext cx="1143000" cy="2209800"/>
          </a:xfrm>
          <a:prstGeom prst="downArrow">
            <a:avLst/>
          </a:prstGeom>
          <a:solidFill>
            <a:srgbClr val="6E20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5400000">
            <a:off x="7162800" y="4343401"/>
            <a:ext cx="1143000" cy="2209800"/>
          </a:xfrm>
          <a:prstGeom prst="downArrow">
            <a:avLst/>
          </a:prstGeom>
          <a:solidFill>
            <a:srgbClr val="6E20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0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762000"/>
          </a:xfrm>
        </p:spPr>
        <p:txBody>
          <a:bodyPr/>
          <a:lstStyle/>
          <a:p>
            <a:r>
              <a:rPr lang="en-US" dirty="0" smtClean="0"/>
              <a:t>Radiation 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190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Daily exposure (likely) to high level radiation is very harmful. (major)</a:t>
            </a:r>
            <a:endParaRPr lang="en-US" sz="3600" dirty="0">
              <a:solidFill>
                <a:schemeClr val="tx1"/>
              </a:solidFill>
            </a:endParaRPr>
          </a:p>
          <a:p>
            <a:endParaRPr 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514600"/>
            <a:ext cx="8839200" cy="31085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Welders </a:t>
            </a:r>
            <a:r>
              <a:rPr lang="en-US" sz="3200" b="1" dirty="0"/>
              <a:t>are exposed almost daily to  high levels of UV light produced by electric arcs</a:t>
            </a:r>
            <a:r>
              <a:rPr lang="en-US" sz="3200" b="1" dirty="0" smtClean="0"/>
              <a:t>.</a:t>
            </a:r>
          </a:p>
          <a:p>
            <a:endParaRPr lang="en-US" sz="4400" b="1" dirty="0" smtClean="0">
              <a:solidFill>
                <a:schemeClr val="tx2"/>
              </a:solidFill>
            </a:endParaRPr>
          </a:p>
          <a:p>
            <a:r>
              <a:rPr lang="en-US" sz="4400" b="1" dirty="0">
                <a:solidFill>
                  <a:schemeClr val="tx2"/>
                </a:solidFill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</a:rPr>
              <a:t>High </a:t>
            </a:r>
            <a:r>
              <a:rPr lang="en-US" sz="4400" b="1" dirty="0">
                <a:solidFill>
                  <a:srgbClr val="0000FF"/>
                </a:solidFill>
              </a:rPr>
              <a:t>probability + High severity 	</a:t>
            </a:r>
            <a:r>
              <a:rPr lang="en-US" sz="4400" b="1" dirty="0" smtClean="0">
                <a:solidFill>
                  <a:srgbClr val="0000FF"/>
                </a:solidFill>
              </a:rPr>
              <a:t>       = </a:t>
            </a:r>
            <a:r>
              <a:rPr lang="en-US" sz="4400" b="1" dirty="0">
                <a:solidFill>
                  <a:srgbClr val="0000FF"/>
                </a:solidFill>
              </a:rPr>
              <a:t>Extreme </a:t>
            </a:r>
            <a:r>
              <a:rPr lang="en-US" sz="4400" b="1" dirty="0" smtClean="0">
                <a:solidFill>
                  <a:srgbClr val="0000FF"/>
                </a:solidFill>
              </a:rPr>
              <a:t>risk</a:t>
            </a:r>
            <a:endParaRPr lang="en-US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762000"/>
          </a:xfrm>
        </p:spPr>
        <p:txBody>
          <a:bodyPr/>
          <a:lstStyle/>
          <a:p>
            <a:r>
              <a:rPr lang="en-US" dirty="0" smtClean="0"/>
              <a:t>Radiation 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1600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 </a:t>
            </a:r>
            <a:endParaRPr lang="en-US" sz="4400" dirty="0" smtClean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1219200"/>
            <a:ext cx="4724400" cy="44012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</a:rPr>
              <a:t>Extreme risk is unacceptable. </a:t>
            </a:r>
            <a:endParaRPr lang="en-US" sz="4000" b="1" dirty="0" smtClean="0">
              <a:solidFill>
                <a:srgbClr val="0000FF"/>
              </a:solidFill>
            </a:endParaRPr>
          </a:p>
          <a:p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The risk must be reduced to an acceptable level</a:t>
            </a:r>
          </a:p>
          <a:p>
            <a:endParaRPr lang="en-US" sz="40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581400" cy="444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838200"/>
            <a:ext cx="1463675" cy="5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13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609600"/>
          </a:xfrm>
        </p:spPr>
        <p:txBody>
          <a:bodyPr/>
          <a:lstStyle/>
          <a:p>
            <a:r>
              <a:rPr lang="en-US" dirty="0" smtClean="0"/>
              <a:t>How to Reduce the Risk?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8686800" cy="4495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To reduce risk, you have to reduce the </a:t>
            </a:r>
            <a:r>
              <a:rPr lang="en-US" sz="4000" b="1" dirty="0" smtClean="0">
                <a:solidFill>
                  <a:srgbClr val="0000FF"/>
                </a:solidFill>
              </a:rPr>
              <a:t>probability</a:t>
            </a:r>
            <a:r>
              <a:rPr lang="en-US" sz="4000" dirty="0" smtClean="0">
                <a:solidFill>
                  <a:schemeClr val="tx1"/>
                </a:solidFill>
              </a:rPr>
              <a:t> or the </a:t>
            </a:r>
            <a:r>
              <a:rPr lang="en-US" sz="4000" b="1" dirty="0" smtClean="0">
                <a:solidFill>
                  <a:srgbClr val="0000FF"/>
                </a:solidFill>
              </a:rPr>
              <a:t>severity</a:t>
            </a:r>
            <a:r>
              <a:rPr lang="en-US" sz="40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2514600"/>
            <a:ext cx="8153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 welder must be exposed to the hazard of UV radiation in order to work. Removing the exposure is not an option.</a:t>
            </a:r>
          </a:p>
          <a:p>
            <a:endParaRPr lang="en-US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29" y="2177143"/>
            <a:ext cx="1240971" cy="45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30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705600" cy="762000"/>
          </a:xfrm>
        </p:spPr>
        <p:txBody>
          <a:bodyPr/>
          <a:lstStyle/>
          <a:p>
            <a:r>
              <a:rPr lang="en-US" altLang="en-US" smtClean="0"/>
              <a:t>Instructors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001000" cy="46482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altLang="en-US" sz="4000" dirty="0" smtClean="0">
                <a:solidFill>
                  <a:schemeClr val="tx1"/>
                </a:solidFill>
              </a:rPr>
              <a:t>Hand out quizzes to students</a:t>
            </a:r>
          </a:p>
          <a:p>
            <a:endParaRPr lang="en-US" altLang="en-US" sz="1000" dirty="0" smtClean="0">
              <a:solidFill>
                <a:schemeClr val="tx1"/>
              </a:solidFill>
            </a:endParaRPr>
          </a:p>
          <a:p>
            <a:r>
              <a:rPr lang="en-US" altLang="en-US" sz="4000" dirty="0" smtClean="0">
                <a:solidFill>
                  <a:schemeClr val="tx1"/>
                </a:solidFill>
              </a:rPr>
              <a:t>Students complete the quiz during the PowerPoint</a:t>
            </a:r>
          </a:p>
          <a:p>
            <a:endParaRPr lang="en-US" altLang="en-US" sz="1000" dirty="0" smtClean="0">
              <a:solidFill>
                <a:schemeClr val="tx1"/>
              </a:solidFill>
            </a:endParaRPr>
          </a:p>
          <a:p>
            <a:r>
              <a:rPr lang="en-US" altLang="en-US" sz="4000" dirty="0" smtClean="0">
                <a:solidFill>
                  <a:schemeClr val="tx1"/>
                </a:solidFill>
              </a:rPr>
              <a:t>Quiz answers are tagged with: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1" y="4254612"/>
            <a:ext cx="350202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54612"/>
            <a:ext cx="3345999" cy="57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707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609600"/>
          </a:xfrm>
        </p:spPr>
        <p:txBody>
          <a:bodyPr/>
          <a:lstStyle/>
          <a:p>
            <a:r>
              <a:rPr lang="en-US" dirty="0" smtClean="0"/>
              <a:t>How to Reduce the Risk?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990600"/>
            <a:ext cx="8610600" cy="685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Reducing the exposure is an </a:t>
            </a:r>
            <a:r>
              <a:rPr lang="en-US" sz="3600" dirty="0" smtClean="0">
                <a:solidFill>
                  <a:schemeClr val="tx1"/>
                </a:solidFill>
              </a:rPr>
              <a:t>option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057400"/>
            <a:ext cx="3962400" cy="338785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A welding </a:t>
            </a:r>
            <a:r>
              <a:rPr lang="en-US" sz="3200" b="1" dirty="0">
                <a:solidFill>
                  <a:schemeClr val="tx2"/>
                </a:solidFill>
              </a:rPr>
              <a:t>hood </a:t>
            </a:r>
            <a:r>
              <a:rPr lang="en-US" sz="3200" b="1" dirty="0" smtClean="0">
                <a:solidFill>
                  <a:schemeClr val="tx2"/>
                </a:solidFill>
              </a:rPr>
              <a:t>significantly reduces </a:t>
            </a:r>
            <a:r>
              <a:rPr lang="en-US" sz="3200" b="1" dirty="0">
                <a:solidFill>
                  <a:schemeClr val="tx2"/>
                </a:solidFill>
              </a:rPr>
              <a:t>the </a:t>
            </a:r>
            <a:r>
              <a:rPr lang="en-US" sz="3200" b="1" dirty="0" smtClean="0">
                <a:solidFill>
                  <a:schemeClr val="tx2"/>
                </a:solidFill>
              </a:rPr>
              <a:t>amount of UV </a:t>
            </a:r>
            <a:r>
              <a:rPr lang="en-US" sz="3200" b="1" dirty="0">
                <a:solidFill>
                  <a:schemeClr val="tx2"/>
                </a:solidFill>
              </a:rPr>
              <a:t>radiation that reaches </a:t>
            </a:r>
            <a:r>
              <a:rPr lang="en-US" sz="3200" b="1" dirty="0" smtClean="0">
                <a:solidFill>
                  <a:schemeClr val="tx2"/>
                </a:solidFill>
              </a:rPr>
              <a:t>the </a:t>
            </a:r>
            <a:r>
              <a:rPr lang="en-US" sz="3200" b="1" dirty="0">
                <a:solidFill>
                  <a:schemeClr val="tx2"/>
                </a:solidFill>
              </a:rPr>
              <a:t>eyes. 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343400" cy="338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98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838200"/>
          </a:xfrm>
        </p:spPr>
        <p:txBody>
          <a:bodyPr/>
          <a:lstStyle/>
          <a:p>
            <a:r>
              <a:rPr lang="en-US" dirty="0" smtClean="0"/>
              <a:t>Hazard Identification (HAZID)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228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Before starting a job, TDI-Brooks works with the client to develop a Hazard Identification or HAZID.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 sample HAZID is on the TDI Forms page.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44000" cy="35209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2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762000"/>
          </a:xfrm>
        </p:spPr>
        <p:txBody>
          <a:bodyPr/>
          <a:lstStyle/>
          <a:p>
            <a:r>
              <a:rPr lang="en-US" dirty="0" smtClean="0"/>
              <a:t>What a HAZID Analyzes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267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The standard </a:t>
            </a:r>
            <a:r>
              <a:rPr lang="en-US" sz="3600" b="1" dirty="0" smtClean="0">
                <a:solidFill>
                  <a:srgbClr val="0000FF"/>
                </a:solidFill>
              </a:rPr>
              <a:t>HAZID</a:t>
            </a:r>
            <a:r>
              <a:rPr lang="en-US" sz="3600" dirty="0" smtClean="0">
                <a:solidFill>
                  <a:schemeClr val="tx1"/>
                </a:solidFill>
              </a:rPr>
              <a:t> reviews all the potential </a:t>
            </a:r>
            <a:r>
              <a:rPr lang="en-US" sz="3600" b="1" dirty="0" smtClean="0">
                <a:solidFill>
                  <a:srgbClr val="0000FF"/>
                </a:solidFill>
              </a:rPr>
              <a:t>risks</a:t>
            </a:r>
            <a:r>
              <a:rPr lang="en-US" sz="3600" dirty="0" smtClean="0">
                <a:solidFill>
                  <a:schemeClr val="tx1"/>
                </a:solidFill>
              </a:rPr>
              <a:t>          associated with planning and executing the project.  </a:t>
            </a:r>
          </a:p>
          <a:p>
            <a:pPr marL="0" indent="0"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4000" dirty="0" smtClean="0">
                <a:solidFill>
                  <a:schemeClr val="tx1"/>
                </a:solidFill>
              </a:rPr>
              <a:t>The HAZID is a review of the </a:t>
            </a:r>
            <a:r>
              <a:rPr lang="en-US" sz="4000" b="1" dirty="0" smtClean="0">
                <a:solidFill>
                  <a:srgbClr val="0000FF"/>
                </a:solidFill>
              </a:rPr>
              <a:t>BIG PICTURE– or the project as a whole.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457" y="1905000"/>
            <a:ext cx="1219200" cy="43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76600"/>
            <a:ext cx="1231621" cy="44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2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895" y="228600"/>
            <a:ext cx="8382000" cy="685800"/>
          </a:xfrm>
        </p:spPr>
        <p:txBody>
          <a:bodyPr/>
          <a:lstStyle/>
          <a:p>
            <a:r>
              <a:rPr lang="en-US" dirty="0" smtClean="0"/>
              <a:t>What a HAZID Analyzes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895" y="919480"/>
            <a:ext cx="8382000" cy="212852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It also lists </a:t>
            </a:r>
            <a:r>
              <a:rPr lang="en-US" b="1" dirty="0" smtClean="0">
                <a:solidFill>
                  <a:srgbClr val="0000FF"/>
                </a:solidFill>
              </a:rPr>
              <a:t>mitigations</a:t>
            </a:r>
            <a:r>
              <a:rPr lang="en-US" dirty="0" smtClean="0">
                <a:solidFill>
                  <a:schemeClr val="tx1"/>
                </a:solidFill>
              </a:rPr>
              <a:t> for every hazard from travelling to the boat, to how samples are collected, required PPE and what to do in case of an oil spill or MEDEVAC.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210" y="3276600"/>
            <a:ext cx="9216210" cy="319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787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990600"/>
          </a:xfrm>
        </p:spPr>
        <p:txBody>
          <a:bodyPr/>
          <a:lstStyle/>
          <a:p>
            <a:r>
              <a:rPr lang="en-US" dirty="0" smtClean="0"/>
              <a:t>Job Safety Analysis (JSA)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4495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Risk for </a:t>
            </a:r>
            <a:r>
              <a:rPr lang="en-US" u="sng" dirty="0" smtClean="0">
                <a:solidFill>
                  <a:schemeClr val="tx1"/>
                </a:solidFill>
              </a:rPr>
              <a:t>specific tasks </a:t>
            </a:r>
            <a:r>
              <a:rPr lang="en-US" dirty="0" smtClean="0">
                <a:solidFill>
                  <a:schemeClr val="tx1"/>
                </a:solidFill>
              </a:rPr>
              <a:t>are assessed in the form of a </a:t>
            </a:r>
            <a:r>
              <a:rPr lang="en-US" b="1" dirty="0" smtClean="0">
                <a:solidFill>
                  <a:srgbClr val="0000FF"/>
                </a:solidFill>
              </a:rPr>
              <a:t>Job Safety Analysis </a:t>
            </a:r>
            <a:r>
              <a:rPr lang="en-US" dirty="0" smtClean="0">
                <a:solidFill>
                  <a:schemeClr val="tx1"/>
                </a:solidFill>
              </a:rPr>
              <a:t>or </a:t>
            </a:r>
            <a:r>
              <a:rPr lang="en-US" b="1" dirty="0" smtClean="0">
                <a:solidFill>
                  <a:srgbClr val="0000FF"/>
                </a:solidFill>
              </a:rPr>
              <a:t>JSA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It is a smaller version of the HAZID: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JSA lists the steps to complete the task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JSA lists the risks related to each step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JSA lists the PPE, procedures and other mitigations to minimize those risks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120842"/>
            <a:ext cx="1447800" cy="51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078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15" y="152400"/>
            <a:ext cx="8382000" cy="533400"/>
          </a:xfrm>
        </p:spPr>
        <p:txBody>
          <a:bodyPr/>
          <a:lstStyle/>
          <a:p>
            <a:r>
              <a:rPr lang="en-US" dirty="0" smtClean="0"/>
              <a:t>JSAs on Crewing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15" y="838200"/>
            <a:ext cx="8382000" cy="3429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Templates for survey and coring activities </a:t>
            </a:r>
            <a:r>
              <a:rPr lang="en-US" b="1" dirty="0" smtClean="0">
                <a:solidFill>
                  <a:srgbClr val="0000FF"/>
                </a:solidFill>
              </a:rPr>
              <a:t>JSAs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are </a:t>
            </a:r>
            <a:r>
              <a:rPr lang="en-US" b="1" dirty="0" smtClean="0">
                <a:solidFill>
                  <a:srgbClr val="0000FF"/>
                </a:solidFill>
              </a:rPr>
              <a:t>on the Crewing Module </a:t>
            </a:r>
            <a:r>
              <a:rPr lang="en-US" dirty="0" smtClean="0">
                <a:solidFill>
                  <a:schemeClr val="tx1"/>
                </a:solidFill>
              </a:rPr>
              <a:t>just under the boat name.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These are just starting points, </a:t>
            </a:r>
            <a:r>
              <a:rPr lang="en-US" b="1" dirty="0" smtClean="0">
                <a:solidFill>
                  <a:srgbClr val="0000FF"/>
                </a:solidFill>
              </a:rPr>
              <a:t>they </a:t>
            </a:r>
            <a:r>
              <a:rPr lang="en-US" b="1" dirty="0" smtClean="0">
                <a:solidFill>
                  <a:srgbClr val="0000FF"/>
                </a:solidFill>
              </a:rPr>
              <a:t>should be reviewed </a:t>
            </a:r>
            <a:r>
              <a:rPr lang="en-US" b="1" dirty="0" smtClean="0">
                <a:solidFill>
                  <a:srgbClr val="0000FF"/>
                </a:solidFill>
              </a:rPr>
              <a:t>and </a:t>
            </a:r>
            <a:r>
              <a:rPr lang="en-US" b="1" dirty="0" smtClean="0">
                <a:solidFill>
                  <a:srgbClr val="0000FF"/>
                </a:solidFill>
              </a:rPr>
              <a:t>updated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      </a:t>
            </a:r>
            <a:r>
              <a:rPr lang="en-US" b="1" u="sng" dirty="0" smtClean="0">
                <a:solidFill>
                  <a:srgbClr val="0000FF"/>
                </a:solidFill>
              </a:rPr>
              <a:t>every time </a:t>
            </a:r>
            <a:r>
              <a:rPr lang="en-US" b="1" dirty="0" smtClean="0">
                <a:solidFill>
                  <a:srgbClr val="0000FF"/>
                </a:solidFill>
              </a:rPr>
              <a:t>they are used.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43400"/>
            <a:ext cx="909623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45666"/>
            <a:ext cx="1330325" cy="45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35555"/>
            <a:ext cx="1402558" cy="47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763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838200"/>
          </a:xfrm>
        </p:spPr>
        <p:txBody>
          <a:bodyPr/>
          <a:lstStyle/>
          <a:p>
            <a:r>
              <a:rPr lang="en-US" dirty="0" smtClean="0"/>
              <a:t>JSAs in Permit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For any work requiring a permit, the </a:t>
            </a:r>
            <a:r>
              <a:rPr lang="en-US" b="1" dirty="0" smtClean="0">
                <a:solidFill>
                  <a:srgbClr val="0000FF"/>
                </a:solidFill>
              </a:rPr>
              <a:t>JSA is </a:t>
            </a:r>
            <a:r>
              <a:rPr lang="en-US" b="1" dirty="0" smtClean="0">
                <a:solidFill>
                  <a:srgbClr val="0000FF"/>
                </a:solidFill>
              </a:rPr>
              <a:t>integrated </a:t>
            </a:r>
            <a:r>
              <a:rPr lang="en-US" dirty="0" smtClean="0">
                <a:solidFill>
                  <a:schemeClr val="tx1"/>
                </a:solidFill>
              </a:rPr>
              <a:t>into the permit.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488" y="2514600"/>
            <a:ext cx="92104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704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609600"/>
          </a:xfrm>
        </p:spPr>
        <p:txBody>
          <a:bodyPr/>
          <a:lstStyle/>
          <a:p>
            <a:r>
              <a:rPr lang="en-US" dirty="0" smtClean="0"/>
              <a:t>JSAs For Non Permit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1676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For work that does not require a permit, there is a blank JSA template on the </a:t>
            </a:r>
            <a:r>
              <a:rPr lang="en-US" dirty="0" err="1" smtClean="0">
                <a:solidFill>
                  <a:schemeClr val="tx1"/>
                </a:solidFill>
              </a:rPr>
              <a:t>ShipNet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Forms page.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88392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552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914400"/>
          </a:xfrm>
        </p:spPr>
        <p:txBody>
          <a:bodyPr/>
          <a:lstStyle/>
          <a:p>
            <a:r>
              <a:rPr lang="en-US" dirty="0" smtClean="0"/>
              <a:t>Review JSAs Every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1066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Review the JSA </a:t>
            </a:r>
            <a:r>
              <a:rPr lang="en-US" b="1" u="sng" dirty="0" smtClean="0">
                <a:solidFill>
                  <a:srgbClr val="0000FF"/>
                </a:solidFill>
              </a:rPr>
              <a:t>every time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before you do that task.  Situations or conditions may have changed.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5181600"/>
            <a:ext cx="125811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511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762000"/>
          </a:xfrm>
        </p:spPr>
        <p:txBody>
          <a:bodyPr/>
          <a:lstStyle/>
          <a:p>
            <a:r>
              <a:rPr lang="en-US" dirty="0" smtClean="0"/>
              <a:t>STOP WORK Authority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2538469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914400"/>
            <a:ext cx="5791200" cy="5016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ANY employee</a:t>
            </a:r>
            <a:r>
              <a:rPr lang="en-US" sz="3200" b="1" dirty="0"/>
              <a:t>, regardless of position or experience with the company, is </a:t>
            </a:r>
            <a:r>
              <a:rPr lang="en-US" sz="3200" b="1" dirty="0">
                <a:solidFill>
                  <a:srgbClr val="0000FF"/>
                </a:solidFill>
              </a:rPr>
              <a:t>empowered, encouraged and expected to </a:t>
            </a:r>
            <a:endParaRPr lang="en-US" sz="3200" b="1" dirty="0" smtClean="0">
              <a:solidFill>
                <a:srgbClr val="0000FF"/>
              </a:solidFill>
            </a:endParaRPr>
          </a:p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STOP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endParaRPr lang="en-US" sz="3200" b="1" dirty="0" smtClean="0">
              <a:solidFill>
                <a:srgbClr val="0000FF"/>
              </a:solidFill>
            </a:endParaRPr>
          </a:p>
          <a:p>
            <a:r>
              <a:rPr lang="en-US" sz="3200" b="1" dirty="0" smtClean="0"/>
              <a:t>if </a:t>
            </a:r>
            <a:r>
              <a:rPr lang="en-US" sz="3200" b="1" dirty="0"/>
              <a:t>he feels anything is unsafe, or if he is unsure of his role/ responsibilities regarding an operation</a:t>
            </a:r>
            <a:r>
              <a:rPr lang="en-US" sz="3200" b="1" dirty="0" smtClean="0"/>
              <a:t>.</a:t>
            </a:r>
            <a:endParaRPr lang="en-US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22779"/>
            <a:ext cx="1371600" cy="47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69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066800"/>
          </a:xfrm>
        </p:spPr>
        <p:txBody>
          <a:bodyPr/>
          <a:lstStyle/>
          <a:p>
            <a:r>
              <a:rPr lang="en-US" dirty="0" smtClean="0"/>
              <a:t>Situational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106085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You are exposed to dangers every day– but do you recognize them?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1.bp.blogspot.com/-ZykPVram1Vo/T7H3p052PtI/AAAAAAAA1n4/rYT-9_6dh_0/s640/Texting+While+Walking+Causes+Accidents+&amp;+Injuries+vs.+NJ+Cops+Fine+Jaywalking+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315" y="1899058"/>
            <a:ext cx="3886200" cy="272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9058"/>
            <a:ext cx="4833315" cy="4958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423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306" y="152400"/>
            <a:ext cx="8382000" cy="609600"/>
          </a:xfrm>
        </p:spPr>
        <p:txBody>
          <a:bodyPr/>
          <a:lstStyle/>
          <a:p>
            <a:r>
              <a:rPr lang="en-US" dirty="0" smtClean="0"/>
              <a:t>PPE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6" y="838200"/>
            <a:ext cx="8382000" cy="100313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The PPE matrix tells you what PPE is required for common tasks.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2" y="2069939"/>
            <a:ext cx="9117388" cy="476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184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685800"/>
          </a:xfrm>
        </p:spPr>
        <p:txBody>
          <a:bodyPr/>
          <a:lstStyle/>
          <a:p>
            <a:r>
              <a:rPr lang="en-US" dirty="0" smtClean="0"/>
              <a:t>PPE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990600"/>
            <a:ext cx="8382000" cy="1066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The JSA team will determine what PPE is needed for a specific task.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8610600" cy="329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311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762000"/>
          </a:xfrm>
        </p:spPr>
        <p:txBody>
          <a:bodyPr/>
          <a:lstStyle/>
          <a:p>
            <a:r>
              <a:rPr lang="en-US" dirty="0" smtClean="0"/>
              <a:t>STOP WORK Situations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114083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Someone not wearing correct PPE or not wearing it correctly? 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 WORK!!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42662"/>
            <a:ext cx="3810000" cy="433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92899"/>
            <a:ext cx="3021835" cy="181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165" y="4191000"/>
            <a:ext cx="253846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586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762000"/>
          </a:xfrm>
        </p:spPr>
        <p:txBody>
          <a:bodyPr/>
          <a:lstStyle/>
          <a:p>
            <a:r>
              <a:rPr lang="en-US" dirty="0" smtClean="0"/>
              <a:t>STOP WORK Situations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12758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Someone putting themselves at obvious risk? 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 WORK !!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600200"/>
            <a:ext cx="54102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0"/>
            <a:ext cx="253846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091530"/>
            <a:ext cx="1447800" cy="51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1934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914400"/>
          </a:xfrm>
        </p:spPr>
        <p:txBody>
          <a:bodyPr/>
          <a:lstStyle/>
          <a:p>
            <a:r>
              <a:rPr lang="en-US" dirty="0" smtClean="0"/>
              <a:t>STOP WORK Situations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28" y="1219200"/>
            <a:ext cx="83820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Someone not following procedures? 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 WORK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28" y="2590800"/>
            <a:ext cx="5054472" cy="407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2616200"/>
            <a:ext cx="253846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754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685800"/>
          </a:xfrm>
        </p:spPr>
        <p:txBody>
          <a:bodyPr/>
          <a:lstStyle/>
          <a:p>
            <a:r>
              <a:rPr lang="en-US" dirty="0" smtClean="0"/>
              <a:t>Last Minute Risk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1524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TDI has a Last Minute Risk Assessment </a:t>
            </a:r>
            <a:r>
              <a:rPr lang="en-US" b="1" dirty="0" smtClean="0">
                <a:solidFill>
                  <a:srgbClr val="0000FF"/>
                </a:solidFill>
              </a:rPr>
              <a:t>(LMRA) </a:t>
            </a:r>
            <a:r>
              <a:rPr lang="en-US" dirty="0" smtClean="0">
                <a:solidFill>
                  <a:schemeClr val="tx1"/>
                </a:solidFill>
              </a:rPr>
              <a:t>Just before you begin to work, ask yourself 5 questions: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90188"/>
            <a:ext cx="6248400" cy="436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9849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5257800" cy="367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29000"/>
            <a:ext cx="7620000" cy="32766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Has anything </a:t>
            </a:r>
            <a:r>
              <a:rPr lang="en-US" b="1" dirty="0" smtClean="0">
                <a:solidFill>
                  <a:schemeClr val="tx1"/>
                </a:solidFill>
              </a:rPr>
              <a:t>CHANGED?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What are the </a:t>
            </a:r>
            <a:r>
              <a:rPr lang="en-US" b="1" dirty="0" smtClean="0">
                <a:solidFill>
                  <a:schemeClr val="tx1"/>
                </a:solidFill>
              </a:rPr>
              <a:t>HAZARDS?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Am I following </a:t>
            </a:r>
            <a:r>
              <a:rPr lang="en-US" b="1" dirty="0" smtClean="0">
                <a:solidFill>
                  <a:schemeClr val="tx1"/>
                </a:solidFill>
              </a:rPr>
              <a:t>PROCEDURES?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Am I wearing proper </a:t>
            </a:r>
            <a:r>
              <a:rPr lang="en-US" b="1" dirty="0" smtClean="0">
                <a:solidFill>
                  <a:schemeClr val="tx1"/>
                </a:solidFill>
              </a:rPr>
              <a:t>PPE?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How will I stay </a:t>
            </a:r>
            <a:r>
              <a:rPr lang="en-US" b="1" dirty="0" smtClean="0">
                <a:solidFill>
                  <a:schemeClr val="tx1"/>
                </a:solidFill>
              </a:rPr>
              <a:t>SAFE?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45987"/>
            <a:ext cx="1330325" cy="45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104" y="4019678"/>
            <a:ext cx="1330325" cy="45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205" y="4572000"/>
            <a:ext cx="1330325" cy="45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429" y="5257800"/>
            <a:ext cx="1330325" cy="45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41" y="5867400"/>
            <a:ext cx="1330325" cy="45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7632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221" y="249238"/>
            <a:ext cx="8183563" cy="838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5400" dirty="0" smtClean="0">
                <a:solidFill>
                  <a:srgbClr val="0000FF"/>
                </a:solidFill>
              </a:rPr>
              <a:t>Questions?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87043" name="AutoShape 4" descr="Ventilation equipment used to maintain safe conditions for entry"/>
          <p:cNvSpPr>
            <a:spLocks noChangeAspect="1" noChangeArrowheads="1"/>
          </p:cNvSpPr>
          <p:nvPr/>
        </p:nvSpPr>
        <p:spPr bwMode="auto">
          <a:xfrm>
            <a:off x="155575" y="-646113"/>
            <a:ext cx="1905000" cy="131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58B7C3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58B7C3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DE50E4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E50E4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E50E4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E50E4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E50E4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221" y="1253763"/>
            <a:ext cx="8153400" cy="51398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Instructors-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Scan sign in sheets and quizzes </a:t>
            </a:r>
            <a:r>
              <a:rPr lang="en-US" sz="3200" dirty="0" smtClean="0"/>
              <a:t>and email to </a:t>
            </a:r>
            <a:r>
              <a:rPr lang="en-US" sz="3200" u="sng" dirty="0" smtClean="0"/>
              <a:t>HSE@tdi-bi.com</a:t>
            </a:r>
            <a:r>
              <a:rPr lang="en-US" sz="3200" dirty="0" smtClean="0"/>
              <a:t>.  If files are too big, hand carry files or paper copies to office</a:t>
            </a:r>
          </a:p>
          <a:p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Make physical copies </a:t>
            </a:r>
            <a:r>
              <a:rPr lang="en-US" sz="3200" dirty="0" smtClean="0"/>
              <a:t>and give to bridge crew to file in Binder #11</a:t>
            </a:r>
          </a:p>
          <a:p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Return originals </a:t>
            </a:r>
            <a:r>
              <a:rPr lang="en-US" sz="3200" dirty="0" smtClean="0"/>
              <a:t>to students</a:t>
            </a:r>
          </a:p>
        </p:txBody>
      </p:sp>
    </p:spTree>
    <p:extLst>
      <p:ext uri="{BB962C8B-B14F-4D97-AF65-F5344CB8AC3E}">
        <p14:creationId xmlns:p14="http://schemas.microsoft.com/office/powerpoint/2010/main" val="126701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066800"/>
          </a:xfrm>
        </p:spPr>
        <p:txBody>
          <a:bodyPr/>
          <a:lstStyle/>
          <a:p>
            <a:r>
              <a:rPr lang="en-US" dirty="0" smtClean="0"/>
              <a:t>Situational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07" y="996287"/>
            <a:ext cx="4137160" cy="418531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So many people get injured because they are </a:t>
            </a:r>
            <a:r>
              <a:rPr lang="en-US" b="1" dirty="0" smtClean="0">
                <a:solidFill>
                  <a:schemeClr val="tx1"/>
                </a:solidFill>
              </a:rPr>
              <a:t>not paying attention </a:t>
            </a:r>
            <a:r>
              <a:rPr lang="en-US" dirty="0" smtClean="0">
                <a:solidFill>
                  <a:schemeClr val="tx1"/>
                </a:solidFill>
              </a:rPr>
              <a:t>to where they walk that cities have had to “idiot proof” common obstacles.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867" y="2514600"/>
            <a:ext cx="4945811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412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066800"/>
          </a:xfrm>
        </p:spPr>
        <p:txBody>
          <a:bodyPr/>
          <a:lstStyle/>
          <a:p>
            <a:r>
              <a:rPr lang="en-US" dirty="0" smtClean="0"/>
              <a:t>Situational Awareness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1" y="1066800"/>
            <a:ext cx="4343400" cy="472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You work offshore on a moving vessel in all types of weather. 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0000FF"/>
                </a:solidFill>
              </a:rPr>
              <a:t>How much more dangerous is your </a:t>
            </a:r>
            <a:r>
              <a:rPr lang="en-US" sz="4000" b="1" dirty="0" smtClean="0">
                <a:solidFill>
                  <a:srgbClr val="0000FF"/>
                </a:solidFill>
              </a:rPr>
              <a:t>job</a:t>
            </a:r>
            <a:r>
              <a:rPr lang="en-US" sz="4000" dirty="0" smtClean="0">
                <a:solidFill>
                  <a:srgbClr val="0000FF"/>
                </a:solidFill>
              </a:rPr>
              <a:t>?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257" y="1253319"/>
            <a:ext cx="4389841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412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1" y="76200"/>
            <a:ext cx="3200399" cy="6248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Situational Awareness just means being aware of what’s going on around you- especially when something </a:t>
            </a:r>
            <a:r>
              <a:rPr lang="en-US" sz="3600" b="1" dirty="0" smtClean="0">
                <a:solidFill>
                  <a:srgbClr val="0000FF"/>
                </a:solidFill>
              </a:rPr>
              <a:t>changes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1026" name="Picture 2" descr="Image result for situational awareness defin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90600"/>
            <a:ext cx="5715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0"/>
            <a:ext cx="1550987" cy="53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112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1" y="1066800"/>
            <a:ext cx="4343400" cy="472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Some lessons can only be learned once…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762000"/>
          </a:xfrm>
        </p:spPr>
        <p:txBody>
          <a:bodyPr/>
          <a:lstStyle/>
          <a:p>
            <a:r>
              <a:rPr lang="en-US" dirty="0" smtClean="0"/>
              <a:t>Situational Awareness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62200"/>
            <a:ext cx="6553200" cy="444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677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838200"/>
          </a:xfrm>
        </p:spPr>
        <p:txBody>
          <a:bodyPr/>
          <a:lstStyle/>
          <a:p>
            <a:r>
              <a:rPr lang="en-US" dirty="0" smtClean="0"/>
              <a:t>Analyze the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990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Before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beginning any task, you need to </a:t>
            </a:r>
            <a:r>
              <a:rPr lang="en-US" b="1" dirty="0" smtClean="0">
                <a:solidFill>
                  <a:srgbClr val="0000FF"/>
                </a:solidFill>
              </a:rPr>
              <a:t>STOP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b="1" dirty="0" smtClean="0">
                <a:solidFill>
                  <a:srgbClr val="0000FF"/>
                </a:solidFill>
              </a:rPr>
              <a:t>analyze</a:t>
            </a:r>
            <a:r>
              <a:rPr lang="en-US" dirty="0" smtClean="0">
                <a:solidFill>
                  <a:schemeClr val="tx1"/>
                </a:solidFill>
              </a:rPr>
              <a:t>              the </a:t>
            </a:r>
            <a:r>
              <a:rPr lang="en-US" b="1" dirty="0" smtClean="0">
                <a:solidFill>
                  <a:srgbClr val="0000FF"/>
                </a:solidFill>
              </a:rPr>
              <a:t>risks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s://sp.yimg.com/ib/th?id=HN.608022362719718401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6338453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47800"/>
            <a:ext cx="1330325" cy="45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43518"/>
            <a:ext cx="1330325" cy="45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954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 or Risk?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419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z="4400" b="1" u="sng" dirty="0" smtClean="0">
                <a:solidFill>
                  <a:srgbClr val="0000FF"/>
                </a:solidFill>
              </a:rPr>
              <a:t>Hazard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is any potential for harm (to yourself, environment or equipment)</a:t>
            </a:r>
          </a:p>
          <a:p>
            <a:r>
              <a:rPr lang="en-US" sz="4400" b="1" u="sng" dirty="0" smtClean="0">
                <a:solidFill>
                  <a:srgbClr val="0000FF"/>
                </a:solidFill>
              </a:rPr>
              <a:t>Risk = Hazard + Exposure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If there is no </a:t>
            </a:r>
            <a:r>
              <a:rPr lang="en-US" sz="4000" b="1" dirty="0" smtClean="0">
                <a:solidFill>
                  <a:srgbClr val="0000FF"/>
                </a:solidFill>
              </a:rPr>
              <a:t>exposure</a:t>
            </a:r>
            <a:r>
              <a:rPr lang="en-US" sz="4000" dirty="0" smtClean="0">
                <a:solidFill>
                  <a:schemeClr val="tx1"/>
                </a:solidFill>
              </a:rPr>
              <a:t>, then there is no risk.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800600"/>
            <a:ext cx="1981200" cy="66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348021"/>
      </p:ext>
    </p:extLst>
  </p:cSld>
  <p:clrMapOvr>
    <a:masterClrMapping/>
  </p:clrMapOvr>
</p:sld>
</file>

<file path=ppt/theme/theme1.xml><?xml version="1.0" encoding="utf-8"?>
<a:theme xmlns:a="http://schemas.openxmlformats.org/drawingml/2006/main" name="Risk_To_South_co_55 PowerPlugs Templates for PowerPoin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Risk_To_South_co_55 PowerPlugs Templates for PowerPoint</Template>
  <TotalTime>2570</TotalTime>
  <Words>988</Words>
  <Application>Microsoft Office PowerPoint</Application>
  <PresentationFormat>On-screen Show (4:3)</PresentationFormat>
  <Paragraphs>119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Risk_To_South_co_55 PowerPlugs Templates for PowerPoint</vt:lpstr>
      <vt:lpstr>Risk Analysis &amp; HAZID</vt:lpstr>
      <vt:lpstr>Instructors</vt:lpstr>
      <vt:lpstr>Situational Awareness</vt:lpstr>
      <vt:lpstr>Situational Awareness</vt:lpstr>
      <vt:lpstr>Situational Awareness</vt:lpstr>
      <vt:lpstr>PowerPoint Presentation</vt:lpstr>
      <vt:lpstr>Situational Awareness</vt:lpstr>
      <vt:lpstr>Analyze the Risk</vt:lpstr>
      <vt:lpstr>Hazard or Risk?</vt:lpstr>
      <vt:lpstr>Hazard or Risk?</vt:lpstr>
      <vt:lpstr>Analyzing Risk</vt:lpstr>
      <vt:lpstr>Analyzing Risk</vt:lpstr>
      <vt:lpstr>Analyzing Risk</vt:lpstr>
      <vt:lpstr>Likelihood vs. Severity</vt:lpstr>
      <vt:lpstr>Radiation Exposure</vt:lpstr>
      <vt:lpstr>Radiation Exposure</vt:lpstr>
      <vt:lpstr>Radiation Exposure</vt:lpstr>
      <vt:lpstr>Radiation Exposure</vt:lpstr>
      <vt:lpstr>How to Reduce the Risk?</vt:lpstr>
      <vt:lpstr>How to Reduce the Risk?</vt:lpstr>
      <vt:lpstr>Hazard Identification (HAZID)</vt:lpstr>
      <vt:lpstr>What a HAZID Analyzes</vt:lpstr>
      <vt:lpstr>What a HAZID Analyzes</vt:lpstr>
      <vt:lpstr>Job Safety Analysis (JSA)</vt:lpstr>
      <vt:lpstr>JSAs on Crewing Module</vt:lpstr>
      <vt:lpstr>JSAs in Permit Work</vt:lpstr>
      <vt:lpstr>JSAs For Non Permit Work</vt:lpstr>
      <vt:lpstr>Review JSAs Every Time</vt:lpstr>
      <vt:lpstr>STOP WORK Authority</vt:lpstr>
      <vt:lpstr>PPE Matrix</vt:lpstr>
      <vt:lpstr>PPE</vt:lpstr>
      <vt:lpstr>STOP WORK Situations</vt:lpstr>
      <vt:lpstr>STOP WORK Situations</vt:lpstr>
      <vt:lpstr>STOP WORK Situations</vt:lpstr>
      <vt:lpstr>Last Minute Risk Assessment</vt:lpstr>
      <vt:lpstr>PowerPoint Presentation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Analysis &amp; HAZID</dc:title>
  <dc:creator>shannonsmith</dc:creator>
  <cp:lastModifiedBy>shannonsmith</cp:lastModifiedBy>
  <cp:revision>62</cp:revision>
  <dcterms:created xsi:type="dcterms:W3CDTF">2006-08-16T00:00:00Z</dcterms:created>
  <dcterms:modified xsi:type="dcterms:W3CDTF">2020-07-30T18:03:27Z</dcterms:modified>
</cp:coreProperties>
</file>