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52"/>
  </p:notesMasterIdLst>
  <p:handoutMasterIdLst>
    <p:handoutMasterId r:id="rId53"/>
  </p:handoutMasterIdLst>
  <p:sldIdLst>
    <p:sldId id="256" r:id="rId2"/>
    <p:sldId id="473" r:id="rId3"/>
    <p:sldId id="259" r:id="rId4"/>
    <p:sldId id="497" r:id="rId5"/>
    <p:sldId id="496" r:id="rId6"/>
    <p:sldId id="260" r:id="rId7"/>
    <p:sldId id="503" r:id="rId8"/>
    <p:sldId id="505" r:id="rId9"/>
    <p:sldId id="506" r:id="rId10"/>
    <p:sldId id="507" r:id="rId11"/>
    <p:sldId id="516" r:id="rId12"/>
    <p:sldId id="274" r:id="rId13"/>
    <p:sldId id="518" r:id="rId14"/>
    <p:sldId id="498" r:id="rId15"/>
    <p:sldId id="275" r:id="rId16"/>
    <p:sldId id="517" r:id="rId17"/>
    <p:sldId id="449" r:id="rId18"/>
    <p:sldId id="480" r:id="rId19"/>
    <p:sldId id="486" r:id="rId20"/>
    <p:sldId id="488" r:id="rId21"/>
    <p:sldId id="487" r:id="rId22"/>
    <p:sldId id="489" r:id="rId23"/>
    <p:sldId id="508" r:id="rId24"/>
    <p:sldId id="353" r:id="rId25"/>
    <p:sldId id="357" r:id="rId26"/>
    <p:sldId id="490" r:id="rId27"/>
    <p:sldId id="520" r:id="rId28"/>
    <p:sldId id="500" r:id="rId29"/>
    <p:sldId id="501" r:id="rId30"/>
    <p:sldId id="499" r:id="rId31"/>
    <p:sldId id="323" r:id="rId32"/>
    <p:sldId id="519" r:id="rId33"/>
    <p:sldId id="502" r:id="rId34"/>
    <p:sldId id="263" r:id="rId35"/>
    <p:sldId id="265" r:id="rId36"/>
    <p:sldId id="266" r:id="rId37"/>
    <p:sldId id="267" r:id="rId38"/>
    <p:sldId id="461" r:id="rId39"/>
    <p:sldId id="482" r:id="rId40"/>
    <p:sldId id="458" r:id="rId41"/>
    <p:sldId id="466" r:id="rId42"/>
    <p:sldId id="491" r:id="rId43"/>
    <p:sldId id="280" r:id="rId44"/>
    <p:sldId id="289" r:id="rId45"/>
    <p:sldId id="337" r:id="rId46"/>
    <p:sldId id="495" r:id="rId47"/>
    <p:sldId id="511" r:id="rId48"/>
    <p:sldId id="515" r:id="rId49"/>
    <p:sldId id="514" r:id="rId50"/>
    <p:sldId id="512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D5FD"/>
    <a:srgbClr val="000096"/>
    <a:srgbClr val="97F5FF"/>
    <a:srgbClr val="FF3300"/>
    <a:srgbClr val="339933"/>
    <a:srgbClr val="BE40F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7" autoAdjust="0"/>
    <p:restoredTop sz="94775" autoAdjust="0"/>
  </p:normalViewPr>
  <p:slideViewPr>
    <p:cSldViewPr>
      <p:cViewPr>
        <p:scale>
          <a:sx n="75" d="100"/>
          <a:sy n="75" d="100"/>
        </p:scale>
        <p:origin x="-732" y="-7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78"/>
    </p:cViewPr>
  </p:sorterViewPr>
  <p:notesViewPr>
    <p:cSldViewPr>
      <p:cViewPr varScale="1">
        <p:scale>
          <a:sx n="61" d="100"/>
          <a:sy n="61" d="100"/>
        </p:scale>
        <p:origin x="-152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TDI-BI Safety at Sea May 2010</a:t>
            </a: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511E49-3546-4D63-8DD1-F68479463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TDI-BI Safety at Sea May 2010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40BE1C-D798-45E3-9379-3872165FF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54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TDI-BI Safety at Sea May 2010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477D24C-EEB7-4052-8E1B-3B25C38486E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TDI-BI Safety at Sea May 2010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FC8536F-407B-4264-9E92-6DB09FBC97D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TDI-BI Safety at Sea May 2010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BD4D3D5-C120-4F84-927F-94C39ECDB10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371600"/>
            <a:ext cx="5867400" cy="1069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362200"/>
            <a:ext cx="5638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61125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461125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61125"/>
            <a:ext cx="19812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A19419-EE43-4D33-AEDB-E7E6298F8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34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6D91-D1AD-4F66-B0D3-2912AAFE2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4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D10F-051E-4956-A771-799661B3C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Rev. March 2014</a:t>
            </a:r>
          </a:p>
        </p:txBody>
      </p:sp>
    </p:spTree>
    <p:extLst>
      <p:ext uri="{BB962C8B-B14F-4D97-AF65-F5344CB8AC3E}">
        <p14:creationId xmlns:p14="http://schemas.microsoft.com/office/powerpoint/2010/main" val="158870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76B7-96AD-42AA-A60B-8CE3118D4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E4CA-0623-4469-BFEB-F29476208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35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394E-EE5D-4480-98C2-0E50C46E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0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DAFB-D67D-4AAA-97C2-71D03682C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5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E418A-D7CF-48D8-B6EB-5971B2A6E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93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C596-368D-443F-8768-609404E68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93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FA65-EEA0-4709-B018-CBEAE3A2F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38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TDI-BI Safety at Sea May  2011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B4F5D3-690B-4D69-AB46-4B2A56A44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158D"/>
            </a:gs>
            <a:gs pos="50000">
              <a:srgbClr val="CBC9D4"/>
            </a:gs>
            <a:gs pos="100000">
              <a:srgbClr val="E6E5E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tarry Sky At Sea Background by AlienPlanet | VideoH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9" y="304800"/>
            <a:ext cx="893722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47244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at Sea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0"/>
            <a:ext cx="8077200" cy="2224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TDI-Brooks International’s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Policy Review          </a:t>
            </a:r>
          </a:p>
        </p:txBody>
      </p:sp>
      <p:sp>
        <p:nvSpPr>
          <p:cNvPr id="4100" name="Footer Placeholder 3"/>
          <p:cNvSpPr txBox="1">
            <a:spLocks noGrp="1"/>
          </p:cNvSpPr>
          <p:nvPr/>
        </p:nvSpPr>
        <p:spPr bwMode="auto">
          <a:xfrm>
            <a:off x="533400" y="6248400"/>
            <a:ext cx="815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smtClean="0">
                <a:solidFill>
                  <a:schemeClr val="accent6">
                    <a:lumMod val="75000"/>
                  </a:schemeClr>
                </a:solidFill>
              </a:rPr>
              <a:t>Revised </a:t>
            </a:r>
            <a:r>
              <a:rPr lang="en-US" altLang="en-US" sz="2000" b="1" smtClean="0">
                <a:solidFill>
                  <a:schemeClr val="accent6">
                    <a:lumMod val="75000"/>
                  </a:schemeClr>
                </a:solidFill>
              </a:rPr>
              <a:t>March 2021</a:t>
            </a:r>
            <a:endParaRPr lang="en-US" alt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362200"/>
            <a:ext cx="320180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>
                <a:solidFill>
                  <a:srgbClr val="7030A0"/>
                </a:solidFill>
              </a:rPr>
              <a:t>Core Safety Training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2590800"/>
          </a:xfrm>
          <a:noFill/>
        </p:spPr>
        <p:txBody>
          <a:bodyPr/>
          <a:lstStyle/>
          <a:p>
            <a:pPr>
              <a:defRPr/>
            </a:pPr>
            <a:r>
              <a:rPr lang="en-US" sz="3600" dirty="0" smtClean="0"/>
              <a:t>Additional </a:t>
            </a:r>
            <a:r>
              <a:rPr lang="en-US" sz="3600" dirty="0"/>
              <a:t>position specific </a:t>
            </a:r>
            <a:r>
              <a:rPr lang="en-US" sz="3600" dirty="0" smtClean="0"/>
              <a:t>courses may be required. These are detailed in the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TDI Required Training Matrix. </a:t>
            </a:r>
          </a:p>
          <a:p>
            <a:pPr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The matrix is on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ShipNet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Forms </a:t>
            </a:r>
          </a:p>
          <a:p>
            <a:pPr>
              <a:defRPr/>
            </a:pP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750"/>
            <a:ext cx="9184307" cy="276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7030A0"/>
                </a:solidFill>
              </a:rPr>
              <a:t>Required Training Matrix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49735" cy="5337252"/>
          </a:xfrm>
          <a:prstGeom prst="rect">
            <a:avLst/>
          </a:prstGeom>
          <a:noFill/>
          <a:ln w="28575" cap="flat" cmpd="sng">
            <a:solidFill>
              <a:schemeClr val="bg2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6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Behavioral Based Safety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1049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The goal of behavior based safety is to get each person to take ownership of his own safety and look out for the safety of others.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lnSpc>
                <a:spcPct val="110000"/>
              </a:lnSpc>
              <a:defRPr/>
            </a:pPr>
            <a:endParaRPr lang="en-US" altLang="en-US" dirty="0" smtClean="0"/>
          </a:p>
        </p:txBody>
      </p:sp>
      <p:sp>
        <p:nvSpPr>
          <p:cNvPr id="2" name="AutoShape 5" descr="Boot on Nail - 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9" name="Picture 9" descr="Premium Photo | Worker in safety shoes stepping on nails on board wood in  the construction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8" y="3516889"/>
            <a:ext cx="4852988" cy="32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Home Safety Hazard Info for New Homeown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3" descr="Home Safety Hazard Info for New Homeown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5" name="Picture 15" descr="Home Safety Hazard Info for New Homeow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" y="3590166"/>
            <a:ext cx="3994926" cy="30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Behavioral Based Safety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If you SEE it, you OWN it,                   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if you IGNORE it,         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you CONDONE it.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lnSpc>
                <a:spcPct val="110000"/>
              </a:lnSpc>
              <a:defRPr/>
            </a:pPr>
            <a:endParaRPr lang="en-US" altLang="en-US" dirty="0" smtClean="0"/>
          </a:p>
        </p:txBody>
      </p:sp>
      <p:pic>
        <p:nvPicPr>
          <p:cNvPr id="84994" name="Picture 2" descr="How to improve your near miss reporting | 2016-10-01 | IS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00400"/>
            <a:ext cx="557412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Behavioral Based Safety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TDI engages employees in safety in many ways.  These are a few: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Safety Observation Cards 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Job Safety Analysis (JSAs)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HSE Special Topic Talks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STOP WORK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authority for ALL</a:t>
            </a:r>
          </a:p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Last Minute Risk Analysis (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CHiPPS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lnSpc>
                <a:spcPct val="11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mtClean="0"/>
              <a:t>Safety Observation Cards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marL="0" lvl="2" indent="0" eaLnBrk="1" hangingPunct="1">
              <a:buFontTx/>
              <a:buNone/>
              <a:defRPr/>
            </a:pPr>
            <a:r>
              <a:rPr lang="en-US" altLang="en-US" sz="3200" b="1" dirty="0" smtClean="0"/>
              <a:t>If you see a potential hazard that needs to be addressed.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Fix it if you can </a:t>
            </a:r>
            <a:r>
              <a:rPr lang="en-US" altLang="en-US" sz="2800" b="1" dirty="0" smtClean="0"/>
              <a:t>(like a trip hazard- move the object)</a:t>
            </a:r>
          </a:p>
        </p:txBody>
      </p:sp>
      <p:pic>
        <p:nvPicPr>
          <p:cNvPr id="17414" name="Picture 6" descr="Near-Miss Reporting: A Solution to Preventable Accidents – Safe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7575"/>
            <a:ext cx="6350000" cy="39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29638" cy="1020762"/>
          </a:xfrm>
        </p:spPr>
        <p:txBody>
          <a:bodyPr/>
          <a:lstStyle/>
          <a:p>
            <a:pPr marL="114300" lvl="3" indent="0" eaLnBrk="1" hangingPunct="1">
              <a:defRPr/>
            </a:pP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</a:rPr>
              <a:t>Fill out a Safety Observation Card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265738" cy="5334000"/>
          </a:xfrm>
        </p:spPr>
        <p:txBody>
          <a:bodyPr/>
          <a:lstStyle/>
          <a:p>
            <a:pPr marL="228600" lvl="2" eaLnBrk="1" hangingPunct="1">
              <a:defRPr/>
            </a:pPr>
            <a:r>
              <a:rPr lang="en-US" altLang="en-US" sz="3200" b="1" dirty="0" smtClean="0"/>
              <a:t>The Captain or Party Chief will review it at the next safety meeting.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295400"/>
            <a:ext cx="33401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946" name="Picture 2" descr="Behavioral Safety - Who Is Responsible for Safety? | Safety Toolbox Talks  Meeting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71800"/>
            <a:ext cx="537845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Job Safety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A JSA breaks a job into steps, identifies potential hazards in each step and states how you will minimize each hazard.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899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Job Safety Analysis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1087"/>
            <a:ext cx="8229600" cy="5091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Before beginning work, the supervisor and employees doing the work should review the JSA and adapt to any changing conditions or new hazards.</a:t>
            </a:r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If a JSA does not exist for a task, one must be created by the supervisors and those doing the work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9461" name="Picture 5" descr="10 Best Practices for Job Safety Analysis (&quot;JSA&quot;) Pr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590800"/>
            <a:ext cx="2569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Lifting Gear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SOP-GEN-020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76800" cy="5562600"/>
          </a:xfrm>
          <a:solidFill>
            <a:srgbClr val="FFFF99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dirty="0" smtClean="0"/>
              <a:t>Lifting gear is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anything between the lifting appliance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(crane or winch)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&amp; the load</a:t>
            </a:r>
            <a:r>
              <a:rPr lang="en-US" sz="3600" dirty="0" smtClean="0"/>
              <a:t>.  It includes slings, blocks, pendants, shackles, harnesses and anything else used to support a load.</a:t>
            </a:r>
            <a:endParaRPr lang="en-US" sz="3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63485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TDI HSE Commitment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It is the goal of TDI-Brooks International to conduct each project with zero accidents and no harm to personnel or the environment.</a:t>
            </a:r>
          </a:p>
        </p:txBody>
      </p:sp>
      <p:pic>
        <p:nvPicPr>
          <p:cNvPr id="5124" name="Picture 5" descr="baby-sea-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616575" cy="374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dirty="0" smtClean="0"/>
              <a:t>Lifting Gear Procedures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3000" dirty="0" smtClean="0"/>
              <a:t>Lifting gear is inspected annually by a qualified rigger and painted the current year’s color listed on the </a:t>
            </a:r>
            <a:r>
              <a:rPr lang="en-US" altLang="en-US" sz="3000" b="1" dirty="0" smtClean="0">
                <a:solidFill>
                  <a:schemeClr val="accent2">
                    <a:lumMod val="75000"/>
                  </a:schemeClr>
                </a:solidFill>
              </a:rPr>
              <a:t>Lift Gear Color Chart</a:t>
            </a:r>
            <a:r>
              <a:rPr lang="en-US" altLang="en-US" sz="3000" b="1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                     This year’s color is…???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61468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3528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Color chart should be posted near the lifting gear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Lifting Gear Inspections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 smtClean="0"/>
              <a:t>Anyone using lifting gear is responsible for inspecting it before use.  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Gear must be in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good condition </a:t>
            </a:r>
            <a:r>
              <a:rPr lang="en-US" altLang="en-US" dirty="0" smtClean="0"/>
              <a:t>and painted with the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current year’s color</a:t>
            </a:r>
            <a:r>
              <a:rPr lang="en-US" altLang="en-US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</a:rPr>
              <a:t>Damaged gear </a:t>
            </a:r>
            <a:r>
              <a:rPr lang="en-US" altLang="en-US" dirty="0" smtClean="0"/>
              <a:t>should be 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painted red, </a:t>
            </a:r>
            <a:r>
              <a:rPr lang="en-US" altLang="en-US" dirty="0" smtClean="0"/>
              <a:t>removed from service &amp; 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quarantined below deck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338"/>
            <a:ext cx="89154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5438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Permit to Work System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3886200"/>
          </a:xfrm>
          <a:solidFill>
            <a:srgbClr val="FFFF99"/>
          </a:solidFill>
        </p:spPr>
        <p:txBody>
          <a:bodyPr/>
          <a:lstStyle/>
          <a:p>
            <a:pPr marL="0" lvl="3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SOP-GEN-019</a:t>
            </a:r>
            <a:endParaRPr lang="en-US" alt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TDI requires a permit to work for: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Hot Work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Energy Isolation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Working at Heights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Confined Spaces Entry</a:t>
            </a:r>
            <a:endParaRPr lang="en-US" altLang="en-US" sz="3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3300"/>
                </a:solidFill>
              </a:rPr>
              <a:t>Hot Work-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SOP-GEN-026</a:t>
            </a:r>
            <a:endParaRPr lang="en-US" altLang="en-US" dirty="0" smtClean="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89000"/>
            <a:ext cx="8610600" cy="1143000"/>
          </a:xfrm>
          <a:solidFill>
            <a:srgbClr val="FFFF99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Hot work includes welding, grinding, cutting/ burning or 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that makes a spark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610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057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defRPr/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Workers must complete the included 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JSA</a:t>
            </a:r>
          </a:p>
          <a:p>
            <a:pPr lvl="1"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Chief Engineer </a:t>
            </a: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must sign  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A copy of signed 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permit must be posted </a:t>
            </a: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at the work site during the work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715962"/>
          </a:xfrm>
        </p:spPr>
        <p:txBody>
          <a:bodyPr/>
          <a:lstStyle/>
          <a:p>
            <a:pPr lvl="3" eaLnBrk="1" hangingPunct="1">
              <a:defRPr/>
            </a:pPr>
            <a:r>
              <a:rPr lang="en-US" altLang="en-US" dirty="0" smtClean="0"/>
              <a:t>Energy Isolation (LOTO)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54300"/>
            <a:ext cx="328941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14478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Energy Isolation </a:t>
            </a:r>
            <a:r>
              <a:rPr lang="en-US" altLang="en-US" b="1" dirty="0" smtClean="0">
                <a:solidFill>
                  <a:srgbClr val="C00000"/>
                </a:solidFill>
              </a:rPr>
              <a:t>prevents injuries and death by accidental start of equipment </a:t>
            </a:r>
            <a:r>
              <a:rPr lang="en-US" altLang="en-US" dirty="0" smtClean="0"/>
              <a:t>during maintenance or servicing.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518350"/>
            <a:ext cx="571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Workers must complete the included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JSA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Chief Engineer 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must sign 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A copy of signed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permit must be 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</a:rPr>
              <a:t>posted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 at the work site during the work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Equipment tested 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to make sure it won’t turn on before starting work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7030A0"/>
                </a:solidFill>
              </a:rPr>
              <a:t>Working at Heights </a:t>
            </a:r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</a:rPr>
              <a:t>SOP-GEN-009</a:t>
            </a:r>
            <a:endParaRPr lang="en-US" altLang="en-US" dirty="0" smtClean="0">
              <a:solidFill>
                <a:srgbClr val="7030A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82000" cy="1036638"/>
          </a:xfrm>
          <a:solidFill>
            <a:srgbClr val="FFFF99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Required when worker’s </a:t>
            </a:r>
            <a:r>
              <a:rPr lang="en-US" altLang="en-US" b="1" dirty="0" smtClean="0">
                <a:solidFill>
                  <a:srgbClr val="C00000"/>
                </a:solidFill>
              </a:rPr>
              <a:t>feet will be 6 feet or more off the deck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14600"/>
            <a:ext cx="21336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243138"/>
            <a:ext cx="6578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Workers must complete the 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JSA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Master or Mate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must sign 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A copy of signed 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permit must be posted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at the work site </a:t>
            </a:r>
            <a:endParaRPr lang="en-US" alt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accent4">
                    <a:lumMod val="10000"/>
                  </a:schemeClr>
                </a:solidFill>
              </a:rPr>
              <a:t>A 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</a:rPr>
              <a:t>fall protection harness is required</a:t>
            </a:r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4">
                    <a:lumMod val="10000"/>
                  </a:schemeClr>
                </a:solidFill>
              </a:rPr>
              <a:t>for working at heights.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715962"/>
          </a:xfrm>
        </p:spPr>
        <p:txBody>
          <a:bodyPr/>
          <a:lstStyle/>
          <a:p>
            <a:pPr lvl="3" eaLnBrk="1" hangingPunct="1">
              <a:defRPr/>
            </a:pPr>
            <a:r>
              <a:rPr lang="en-US" altLang="en-US" dirty="0" smtClean="0"/>
              <a:t>Confined Spaces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609600"/>
          </a:xfrm>
          <a:solidFill>
            <a:srgbClr val="FFFF99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b="1" dirty="0" smtClean="0"/>
              <a:t>Confined Space hazards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can kill you</a:t>
            </a:r>
            <a:endParaRPr lang="en-US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" y="1632237"/>
            <a:ext cx="5791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All confined spaces on TDI vessels are clearly marked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accent4">
                    <a:lumMod val="10000"/>
                  </a:schemeClr>
                </a:solidFill>
              </a:rPr>
              <a:t>Do not enter without a permit</a:t>
            </a:r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2400" b="1" dirty="0"/>
          </a:p>
        </p:txBody>
      </p:sp>
      <p:pic>
        <p:nvPicPr>
          <p:cNvPr id="87044" name="Picture 4" descr="Confined Spaces Safety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11549"/>
            <a:ext cx="430371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41301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8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181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WORK </a:t>
            </a:r>
            <a:r>
              <a:rPr lang="en-US" altLang="en-US" sz="5400" dirty="0" smtClean="0"/>
              <a:t>Authority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2133600"/>
            <a:ext cx="8229600" cy="4572000"/>
          </a:xfrm>
          <a:solidFill>
            <a:srgbClr val="99D5FD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All Employees- 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regardless of position or time with the company are 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Empowered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Encouraged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To 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WORK </a:t>
            </a:r>
            <a:r>
              <a:rPr lang="en-US" altLang="en-US" sz="3200" dirty="0" smtClean="0"/>
              <a:t>if he or she feels anything is unsafe.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2025"/>
            <a:ext cx="7654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61938"/>
            <a:ext cx="8686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Just before you start work, mentally review: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Commitment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>TDI-Brooks is responsible for providing</a:t>
            </a:r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600" dirty="0" smtClean="0"/>
              <a:t>the proper equipment, tools, training, supervision and policies to their employees to meet the company commitment to a safe work environment.  </a:t>
            </a:r>
          </a:p>
        </p:txBody>
      </p:sp>
      <p:sp>
        <p:nvSpPr>
          <p:cNvPr id="2" name="AutoShape 5" descr="Myocortex | Private Trai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Myocortex | Private Trai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438400" cy="24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72252"/>
            <a:ext cx="4495800" cy="14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9" name="Picture 11" descr="18 Volt Cordless Tool Combination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012672"/>
            <a:ext cx="3527425" cy="26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HSE Special Topic Talks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The ship web pages contains over a hundred short lessons on various health and safety topics.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r>
              <a:rPr lang="en-US" altLang="en-US" sz="3600" dirty="0" smtClean="0"/>
              <a:t>The vessel chooses one per week to review at the safety meeting.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838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87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525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Winch, Crane</a:t>
            </a:r>
          </a:p>
        </p:txBody>
      </p:sp>
      <p:sp>
        <p:nvSpPr>
          <p:cNvPr id="19460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2133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Inspections- </a:t>
            </a:r>
            <a:r>
              <a:rPr lang="en-US" altLang="en-US" sz="3200" dirty="0" smtClean="0"/>
              <a:t>MUST be completed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daily or before each shift</a:t>
            </a:r>
            <a:r>
              <a:rPr lang="en-US" altLang="en-US" sz="3200" dirty="0" smtClean="0"/>
              <a:t> by the operator and put </a:t>
            </a:r>
            <a:r>
              <a:rPr lang="en-US" altLang="en-US" sz="3200" b="1" dirty="0" smtClean="0"/>
              <a:t>in the Winch/ Crane binder</a:t>
            </a:r>
          </a:p>
        </p:txBody>
      </p:sp>
      <p:sp>
        <p:nvSpPr>
          <p:cNvPr id="2" name="AutoShape 5" descr="Marine Hydraulic Deck Crane Ship For Sale - Buy Hydraulic Crane,Ship Crane,Deck  Crane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Marine Hydraulic Deck Crane Ship For Sale - Buy Hydraulic Crane,Ship Crane,Deck  Crane Product on Alibab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68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8" name="Picture 10" descr="Deck Winch - Electric &amp; Hydraulic Marine Winches for S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0"/>
            <a:ext cx="44635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Drills</a:t>
            </a:r>
          </a:p>
        </p:txBody>
      </p:sp>
      <p:sp>
        <p:nvSpPr>
          <p:cNvPr id="19460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Drills- ALL persons aboard must participate in drills </a:t>
            </a:r>
          </a:p>
        </p:txBody>
      </p:sp>
      <p:pic>
        <p:nvPicPr>
          <p:cNvPr id="86018" name="Picture 2" descr="Crew Management - Mare Management - Technical ship management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077200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Incident Reporting</a:t>
            </a:r>
          </a:p>
        </p:txBody>
      </p:sp>
      <p:sp>
        <p:nvSpPr>
          <p:cNvPr id="19460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236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Near Miss/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Accidents/ Injuries/ Illness </a:t>
            </a:r>
            <a:r>
              <a:rPr lang="en-US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Tell your supervisor, fill out form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76725"/>
            <a:ext cx="234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7667"/>
            <a:ext cx="3124200" cy="20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7" descr="7 Causes of Clear Vomit and How to Treat 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1628"/>
            <a:ext cx="4483100" cy="31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9" y="2743200"/>
            <a:ext cx="3325731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729C3"/>
                </a:solidFill>
              </a:rPr>
              <a:t>Drug and Alcohol Policy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TDI-Brooks has a “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ZERO TOLERANCE</a:t>
            </a:r>
            <a:r>
              <a:rPr lang="en-US" altLang="en-US" dirty="0" smtClean="0"/>
              <a:t>” for possession or use of any illegal drugs.</a:t>
            </a:r>
          </a:p>
          <a:p>
            <a:pPr eaLnBrk="1" hangingPunct="1">
              <a:defRPr/>
            </a:pPr>
            <a:r>
              <a:rPr lang="en-US" altLang="en-US" dirty="0"/>
              <a:t>TDI-Brooks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prohibits illegal drug or alcohol possession </a:t>
            </a:r>
            <a:r>
              <a:rPr lang="en-US" altLang="en-US" dirty="0"/>
              <a:t>and consumption while onboard this vessel at any time. </a:t>
            </a:r>
            <a:endParaRPr lang="en-US" altLang="en-US" sz="1800" dirty="0"/>
          </a:p>
        </p:txBody>
      </p:sp>
      <p:pic>
        <p:nvPicPr>
          <p:cNvPr id="34821" name="Picture 5" descr="Drug Abuse – Say No To Dru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32" y="4165600"/>
            <a:ext cx="2932418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Why I don't drink alcohol – at all! – Dennis Hepp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2627793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729C3"/>
                </a:solidFill>
              </a:rPr>
              <a:t>Drug and Alcohol Policy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Any </a:t>
            </a:r>
            <a:r>
              <a:rPr lang="en-US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near misses, accidents or suspicious behavior </a:t>
            </a:r>
            <a:r>
              <a:rPr lang="en-US" altLang="en-US" sz="3600" dirty="0" smtClean="0"/>
              <a:t>may trigger a drug/alcohol test.</a:t>
            </a:r>
          </a:p>
        </p:txBody>
      </p:sp>
      <p:pic>
        <p:nvPicPr>
          <p:cNvPr id="36869" name="Picture 5" descr="Twelve Panel Insight Drug Test Cup With Adulterants (CLIA Waiv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54450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Learn About Drug Testing in the Work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78174"/>
            <a:ext cx="4483100" cy="31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729C3"/>
                </a:solidFill>
              </a:rPr>
              <a:t>Drug and Alcohol Policy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TDI reserves the right to search persons</a:t>
            </a:r>
            <a:r>
              <a:rPr lang="en-US" altLang="en-US" dirty="0" smtClean="0"/>
              <a:t>, their personal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effects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vehicles</a:t>
            </a:r>
            <a:r>
              <a:rPr lang="en-US" altLang="en-US" dirty="0" smtClean="0"/>
              <a:t> for illegal drugs, alcohol, firearms or possession of unauthorized property or equipment.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37893" name="Picture 5" descr="Understanding Drug Search and Seizure Laws in Ohio | Wolfe Law Group, L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59199"/>
            <a:ext cx="4304489" cy="28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47" y="3320539"/>
            <a:ext cx="2327878" cy="3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Firearms/Weapons Policy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Firearms or any other type of weapon are not permitted aboard this vessel.</a:t>
            </a:r>
          </a:p>
        </p:txBody>
      </p:sp>
      <p:pic>
        <p:nvPicPr>
          <p:cNvPr id="38916" name="Picture 5" descr="https://sp3.yimg.com/ib/th?id=HN.607997915709048007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6442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534400" cy="4191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en-US" altLang="en-US" sz="3600" dirty="0" smtClean="0">
                <a:solidFill>
                  <a:schemeClr val="accent4">
                    <a:lumMod val="10000"/>
                  </a:schemeClr>
                </a:solidFill>
              </a:rPr>
              <a:t>Smoking is allowed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only in designated areas outside</a:t>
            </a:r>
            <a:r>
              <a:rPr lang="en-US" altLang="en-US" sz="36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en-US" sz="3600" dirty="0" smtClean="0">
                <a:solidFill>
                  <a:schemeClr val="accent4">
                    <a:lumMod val="10000"/>
                  </a:schemeClr>
                </a:solidFill>
              </a:rPr>
              <a:t>the vessel.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solidFill>
                  <a:schemeClr val="accent4">
                    <a:lumMod val="10000"/>
                  </a:schemeClr>
                </a:solidFill>
              </a:rPr>
              <a:t>No one is permitted to tamper with the smoke detectors on this vessel.  </a:t>
            </a:r>
          </a:p>
          <a:p>
            <a:pPr lvl="1" eaLnBrk="1" hangingPunct="1">
              <a:defRPr/>
            </a:pPr>
            <a:r>
              <a:rPr lang="en-US" altLang="en-US" sz="3600" dirty="0" smtClean="0"/>
              <a:t>Smoking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is not permitted during refueling activities</a:t>
            </a:r>
            <a:r>
              <a:rPr lang="en-US" altLang="en-US" sz="3600" b="1" dirty="0" smtClean="0"/>
              <a:t>. </a:t>
            </a:r>
          </a:p>
          <a:p>
            <a:pPr lvl="1" eaLnBrk="1" hangingPunct="1">
              <a:defRPr/>
            </a:pPr>
            <a:endParaRPr lang="en-US" altLang="en-US" sz="32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endParaRPr lang="en-US" altLang="en-US" sz="20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944813" cy="19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5638800" cy="2087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Smoking is </a:t>
            </a:r>
            <a:br>
              <a:rPr lang="en-US" altLang="en-US" dirty="0" smtClean="0"/>
            </a:br>
            <a:r>
              <a:rPr lang="en-US" altLang="en-US" dirty="0" smtClean="0"/>
              <a:t>NOT ALLOWED </a:t>
            </a:r>
            <a:br>
              <a:rPr lang="en-US" altLang="en-US" dirty="0" smtClean="0"/>
            </a:br>
            <a:r>
              <a:rPr lang="en-US" altLang="en-US" dirty="0" smtClean="0"/>
              <a:t>inside the vessel!!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Smoking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marL="111125" lvl="1" indent="0" eaLnBrk="1" hangingPunct="1"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igarette butts go in ash buckets or receptacles- 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overboard</a:t>
            </a:r>
            <a:r>
              <a:rPr lang="en-US" altLang="en-US" b="1" dirty="0" smtClean="0"/>
              <a:t>,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Not in trash</a:t>
            </a:r>
            <a:r>
              <a:rPr lang="en-US" altLang="en-US" dirty="0" smtClean="0"/>
              <a:t>.  ( The filters are made of a plastic called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cellulose acetate</a:t>
            </a:r>
            <a:r>
              <a:rPr lang="en-US" altLang="en-US" dirty="0" smtClean="0"/>
              <a:t>, NOT paper or cotton and require up to 15 </a:t>
            </a:r>
            <a:r>
              <a:rPr lang="en-US" altLang="en-US" dirty="0" err="1" smtClean="0"/>
              <a:t>yrs</a:t>
            </a:r>
            <a:r>
              <a:rPr lang="en-US" altLang="en-US" dirty="0" smtClean="0"/>
              <a:t> to decompose.)</a:t>
            </a:r>
          </a:p>
          <a:p>
            <a:pPr lvl="1" eaLnBrk="1" hangingPunct="1">
              <a:defRPr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lvl="2" eaLnBrk="1" hangingPunct="1">
              <a:defRPr/>
            </a:pPr>
            <a:endParaRPr lang="en-US" altLang="en-US" sz="2000" dirty="0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bg1"/>
                </a:solidFill>
              </a:rPr>
              <a:t>TDI-BI Safety at Sea May  2011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95" y="3657600"/>
            <a:ext cx="676700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657600"/>
            <a:ext cx="222726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Commitment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4000" dirty="0" smtClean="0"/>
              <a:t>Every </a:t>
            </a:r>
            <a:r>
              <a:rPr lang="en-US" altLang="en-US" sz="4000" u="sng" dirty="0" smtClean="0">
                <a:solidFill>
                  <a:schemeClr val="accent2">
                    <a:lumMod val="75000"/>
                  </a:schemeClr>
                </a:solidFill>
              </a:rPr>
              <a:t>employee is responsible for understanding and practicing</a:t>
            </a:r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4000" dirty="0" smtClean="0"/>
              <a:t>appropriate safety procedures and policies for their own protection as well as others.</a:t>
            </a:r>
          </a:p>
        </p:txBody>
      </p:sp>
      <p:pic>
        <p:nvPicPr>
          <p:cNvPr id="8197" name="Picture 5" descr="A Quick Checklist in Choosing PPE for Your Workfo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799"/>
            <a:ext cx="430371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Waste Management</a:t>
            </a:r>
          </a:p>
        </p:txBody>
      </p:sp>
      <p:sp>
        <p:nvSpPr>
          <p:cNvPr id="36867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267200" cy="5333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</a:rPr>
              <a:t>Nothing</a:t>
            </a:r>
            <a:r>
              <a:rPr lang="en-US" altLang="en-US" sz="3600" dirty="0" smtClean="0"/>
              <a:t>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goes overboard </a:t>
            </a:r>
            <a:r>
              <a:rPr lang="en-US" altLang="en-US" sz="3600" dirty="0" smtClean="0"/>
              <a:t>on this vessel except food wastes, human wastes, and grey water at legal distances from land. </a:t>
            </a:r>
          </a:p>
          <a:p>
            <a:pPr marL="0" indent="0" eaLnBrk="1" hangingPunct="1">
              <a:buNone/>
              <a:defRPr/>
            </a:pPr>
            <a:endParaRPr lang="en-US" altLang="en-US" sz="3600" dirty="0" smtClean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77" y="1371600"/>
            <a:ext cx="4013634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Personal Protective Equipment (PPE)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/>
              <a:t>TDI provides PPE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400" dirty="0" smtClean="0"/>
              <a:t>Wear correct PPE for the task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400" b="1" dirty="0" smtClean="0">
                <a:solidFill>
                  <a:schemeClr val="accent2">
                    <a:lumMod val="50000"/>
                  </a:schemeClr>
                </a:solidFill>
              </a:rPr>
              <a:t>Ask your supervisor if you need PPE</a:t>
            </a:r>
            <a:endParaRPr lang="en-US" alt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1600200" y="3505200"/>
            <a:ext cx="0" cy="1066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 flipH="1">
            <a:off x="990600" y="4572000"/>
            <a:ext cx="609600" cy="1143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1600200" y="4572000"/>
            <a:ext cx="457200" cy="1143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2057400" y="5715000"/>
            <a:ext cx="3048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H="1">
            <a:off x="762000" y="5715000"/>
            <a:ext cx="228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1600200" y="3124200"/>
            <a:ext cx="990600" cy="838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 flipH="1">
            <a:off x="609600" y="3962400"/>
            <a:ext cx="990600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2590800" y="3124200"/>
            <a:ext cx="152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H="1" flipV="1">
            <a:off x="533400" y="4419600"/>
            <a:ext cx="7620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21"/>
          <p:cNvSpPr>
            <a:spLocks noChangeShapeType="1"/>
          </p:cNvSpPr>
          <p:nvPr/>
        </p:nvSpPr>
        <p:spPr bwMode="auto">
          <a:xfrm>
            <a:off x="3200400" y="5410200"/>
            <a:ext cx="2286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23"/>
          <p:cNvSpPr>
            <a:spLocks noChangeShapeType="1"/>
          </p:cNvSpPr>
          <p:nvPr/>
        </p:nvSpPr>
        <p:spPr bwMode="auto">
          <a:xfrm>
            <a:off x="3429000" y="5410200"/>
            <a:ext cx="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28"/>
          <p:cNvSpPr>
            <a:spLocks noChangeArrowheads="1"/>
          </p:cNvSpPr>
          <p:nvPr/>
        </p:nvSpPr>
        <p:spPr bwMode="auto">
          <a:xfrm>
            <a:off x="3962400" y="4267200"/>
            <a:ext cx="1066800" cy="152400"/>
          </a:xfrm>
          <a:prstGeom prst="rect">
            <a:avLst/>
          </a:prstGeom>
          <a:solidFill>
            <a:srgbClr val="08D412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4046" name="Text Box 55"/>
          <p:cNvSpPr txBox="1">
            <a:spLocks noChangeArrowheads="1"/>
          </p:cNvSpPr>
          <p:nvPr/>
        </p:nvSpPr>
        <p:spPr bwMode="auto">
          <a:xfrm>
            <a:off x="60960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66"/>
                </a:solidFill>
              </a:rPr>
              <a:t>PFD</a:t>
            </a:r>
          </a:p>
        </p:txBody>
      </p:sp>
      <p:sp>
        <p:nvSpPr>
          <p:cNvPr id="44047" name="Text Box 57"/>
          <p:cNvSpPr txBox="1">
            <a:spLocks noChangeArrowheads="1"/>
          </p:cNvSpPr>
          <p:nvPr/>
        </p:nvSpPr>
        <p:spPr bwMode="auto">
          <a:xfrm>
            <a:off x="3810000" y="4648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  <a:latin typeface="Times New Roman" pitchFamily="18" charset="0"/>
              </a:rPr>
              <a:t>Hard hat</a:t>
            </a:r>
          </a:p>
        </p:txBody>
      </p:sp>
      <p:sp>
        <p:nvSpPr>
          <p:cNvPr id="44048" name="WordArt 59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94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What PPE do I Need?</a:t>
            </a:r>
          </a:p>
        </p:txBody>
      </p:sp>
      <p:grpSp>
        <p:nvGrpSpPr>
          <p:cNvPr id="44049" name="Group 75"/>
          <p:cNvGrpSpPr>
            <a:grpSpLocks/>
          </p:cNvGrpSpPr>
          <p:nvPr/>
        </p:nvGrpSpPr>
        <p:grpSpPr bwMode="auto">
          <a:xfrm>
            <a:off x="3124200" y="4876800"/>
            <a:ext cx="381000" cy="609600"/>
            <a:chOff x="1968" y="3072"/>
            <a:chExt cx="240" cy="384"/>
          </a:xfrm>
        </p:grpSpPr>
        <p:sp>
          <p:nvSpPr>
            <p:cNvPr id="44060" name="Line 18"/>
            <p:cNvSpPr>
              <a:spLocks noChangeShapeType="1"/>
            </p:cNvSpPr>
            <p:nvPr/>
          </p:nvSpPr>
          <p:spPr bwMode="auto">
            <a:xfrm>
              <a:off x="1968" y="3072"/>
              <a:ext cx="0" cy="384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19"/>
            <p:cNvSpPr>
              <a:spLocks noChangeShapeType="1"/>
            </p:cNvSpPr>
            <p:nvPr/>
          </p:nvSpPr>
          <p:spPr bwMode="auto">
            <a:xfrm>
              <a:off x="1968" y="3456"/>
              <a:ext cx="192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20"/>
            <p:cNvSpPr>
              <a:spLocks noChangeShapeType="1"/>
            </p:cNvSpPr>
            <p:nvPr/>
          </p:nvSpPr>
          <p:spPr bwMode="auto">
            <a:xfrm>
              <a:off x="2016" y="3072"/>
              <a:ext cx="0" cy="3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22"/>
            <p:cNvSpPr>
              <a:spLocks noChangeShapeType="1"/>
            </p:cNvSpPr>
            <p:nvPr/>
          </p:nvSpPr>
          <p:spPr bwMode="auto">
            <a:xfrm>
              <a:off x="1968" y="3072"/>
              <a:ext cx="48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AutoShape 66"/>
            <p:cNvSpPr>
              <a:spLocks noChangeArrowheads="1"/>
            </p:cNvSpPr>
            <p:nvPr/>
          </p:nvSpPr>
          <p:spPr bwMode="auto">
            <a:xfrm>
              <a:off x="2112" y="3360"/>
              <a:ext cx="96" cy="96"/>
            </a:xfrm>
            <a:prstGeom prst="flowChartDelay">
              <a:avLst/>
            </a:prstGeom>
            <a:solidFill>
              <a:schemeClr val="tx1"/>
            </a:solidFill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44050" name="Line 82"/>
          <p:cNvSpPr>
            <a:spLocks noChangeShapeType="1"/>
          </p:cNvSpPr>
          <p:nvPr/>
        </p:nvSpPr>
        <p:spPr bwMode="auto">
          <a:xfrm>
            <a:off x="2895600" y="5638800"/>
            <a:ext cx="22860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1" name="Group 76"/>
          <p:cNvGrpSpPr>
            <a:grpSpLocks/>
          </p:cNvGrpSpPr>
          <p:nvPr/>
        </p:nvGrpSpPr>
        <p:grpSpPr bwMode="auto">
          <a:xfrm>
            <a:off x="2819400" y="5105400"/>
            <a:ext cx="381000" cy="609600"/>
            <a:chOff x="1968" y="3072"/>
            <a:chExt cx="240" cy="384"/>
          </a:xfrm>
        </p:grpSpPr>
        <p:sp>
          <p:nvSpPr>
            <p:cNvPr id="44055" name="Line 77"/>
            <p:cNvSpPr>
              <a:spLocks noChangeShapeType="1"/>
            </p:cNvSpPr>
            <p:nvPr/>
          </p:nvSpPr>
          <p:spPr bwMode="auto">
            <a:xfrm>
              <a:off x="1968" y="3072"/>
              <a:ext cx="0" cy="384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78"/>
            <p:cNvSpPr>
              <a:spLocks noChangeShapeType="1"/>
            </p:cNvSpPr>
            <p:nvPr/>
          </p:nvSpPr>
          <p:spPr bwMode="auto">
            <a:xfrm>
              <a:off x="1968" y="3456"/>
              <a:ext cx="192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Line 79"/>
            <p:cNvSpPr>
              <a:spLocks noChangeShapeType="1"/>
            </p:cNvSpPr>
            <p:nvPr/>
          </p:nvSpPr>
          <p:spPr bwMode="auto">
            <a:xfrm>
              <a:off x="2016" y="3072"/>
              <a:ext cx="0" cy="336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Line 80"/>
            <p:cNvSpPr>
              <a:spLocks noChangeShapeType="1"/>
            </p:cNvSpPr>
            <p:nvPr/>
          </p:nvSpPr>
          <p:spPr bwMode="auto">
            <a:xfrm>
              <a:off x="1968" y="3072"/>
              <a:ext cx="48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AutoShape 81"/>
            <p:cNvSpPr>
              <a:spLocks noChangeArrowheads="1"/>
            </p:cNvSpPr>
            <p:nvPr/>
          </p:nvSpPr>
          <p:spPr bwMode="auto">
            <a:xfrm>
              <a:off x="2112" y="3360"/>
              <a:ext cx="96" cy="96"/>
            </a:xfrm>
            <a:prstGeom prst="flowChartDelay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8225" y="1371600"/>
            <a:ext cx="7086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</a:rPr>
              <a:t>      Check the PPE Matrix</a:t>
            </a:r>
          </a:p>
        </p:txBody>
      </p:sp>
      <p:pic>
        <p:nvPicPr>
          <p:cNvPr id="4406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15343"/>
            <a:ext cx="7637463" cy="4608513"/>
          </a:xfrm>
          <a:prstGeom prst="rect">
            <a:avLst/>
          </a:prstGeom>
          <a:noFill/>
          <a:ln w="1905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Manual Lifting Guidelines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71600"/>
            <a:ext cx="8153400" cy="1447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Lifting guidelines are designed to reduce back injuries associated with manual lifting, placing, carrying, holding and lowering.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876800"/>
            <a:ext cx="79248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</a:rPr>
              <a:t>If you have some condition that may limit your ability to manually move materials, inform your supervisor immediately</a:t>
            </a:r>
            <a:r>
              <a:rPr lang="en-US" altLang="en-US" sz="28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4810125" cy="2160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Manual Lifting Guidelines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Get help </a:t>
            </a:r>
            <a:r>
              <a:rPr lang="en-US" altLang="en-US" sz="3200" dirty="0" smtClean="0"/>
              <a:t>if the item looks too heavy or awkward. 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Make sure you have 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visibility</a:t>
            </a:r>
            <a:r>
              <a:rPr lang="en-US" altLang="en-US" sz="3200" dirty="0" smtClean="0"/>
              <a:t> while carrying objects.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Avoid bending/twisting </a:t>
            </a:r>
            <a:r>
              <a:rPr lang="en-US" altLang="en-US" sz="3200" dirty="0" smtClean="0"/>
              <a:t>while lifting.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Get a tight grip </a:t>
            </a:r>
            <a:r>
              <a:rPr lang="en-US" altLang="en-US" sz="3200" dirty="0" smtClean="0"/>
              <a:t>on the object before you lift.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Avoid lifting overhead</a:t>
            </a:r>
            <a:r>
              <a:rPr lang="en-US" altLang="en-US" sz="3200" dirty="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Health Issues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77962"/>
            <a:ext cx="8372475" cy="5227638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/>
              <a:t>Tell your supervisor if you are taking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medication</a:t>
            </a:r>
            <a:r>
              <a:rPr lang="en-US" altLang="en-US" sz="3600" dirty="0" smtClean="0"/>
              <a:t> or have a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condition</a:t>
            </a:r>
            <a:r>
              <a:rPr lang="en-US" altLang="en-US" sz="3600" dirty="0" smtClean="0"/>
              <a:t> that could affect your ability to work safely.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/>
              <a:t>Complete the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Medical Disclosure </a:t>
            </a:r>
            <a:r>
              <a:rPr lang="en-US" altLang="en-US" sz="3600" dirty="0" smtClean="0"/>
              <a:t>form in case of emergency.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/>
              <a:t>Each vessel has basic </a:t>
            </a:r>
            <a:r>
              <a:rPr lang="en-US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first aid kits </a:t>
            </a:r>
            <a:r>
              <a:rPr lang="en-US" altLang="en-US" sz="3600" dirty="0" smtClean="0"/>
              <a:t>and</a:t>
            </a:r>
            <a:r>
              <a:rPr lang="en-US" altLang="en-US" sz="3600" b="1" dirty="0" smtClean="0"/>
              <a:t> </a:t>
            </a:r>
            <a:r>
              <a:rPr lang="en-US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over the counter medications</a:t>
            </a:r>
            <a:r>
              <a:rPr lang="en-US" altLang="en-US" sz="3600" b="1" dirty="0" smtClean="0"/>
              <a:t>.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352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088"/>
            <a:ext cx="220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94225"/>
            <a:ext cx="1879600" cy="7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15704"/>
            <a:ext cx="27527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25204"/>
            <a:ext cx="2020426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Health Issues-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Allergies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If you have food allergies, 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notify the cook and the HSE Officer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on board.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If your allergies are severe, do you have an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EpiPen</a:t>
            </a:r>
            <a:r>
              <a:rPr lang="en-US" altLang="en-US" dirty="0" smtClean="0"/>
              <a:t>?  Make sure the HSE Officer or medic knows where this is if you need it. 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705600" y="6400800"/>
            <a:ext cx="2009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TDI-BI Safety at Sea May  2012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28825"/>
            <a:ext cx="1885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5975"/>
            <a:ext cx="1962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419350"/>
            <a:ext cx="2105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085975"/>
            <a:ext cx="1838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1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26088"/>
            <a:ext cx="38369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Short-Service Employees (SSE)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Short-Service Employees</a:t>
            </a:r>
          </a:p>
          <a:p>
            <a:pPr lvl="1" eaLnBrk="1" hangingPunct="1"/>
            <a:r>
              <a:rPr lang="en-US" altLang="en-US" sz="3600" dirty="0" smtClean="0"/>
              <a:t>An individual who has worked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less than 6 months</a:t>
            </a:r>
            <a:r>
              <a:rPr lang="en-US" altLang="en-US" sz="3600" dirty="0" smtClean="0"/>
              <a:t> for TDI-Brooks or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in that position</a:t>
            </a:r>
          </a:p>
          <a:p>
            <a:pPr lvl="1" eaLnBrk="1" hangingPunct="1"/>
            <a:r>
              <a:rPr lang="en-US" altLang="en-US" sz="3600" b="1" dirty="0" smtClean="0"/>
              <a:t>(An experienced lab guy moved to deck is a new guy on deck)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Short-Service Employees (SSE)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200400"/>
            <a:ext cx="8229600" cy="3124200"/>
          </a:xfrm>
        </p:spPr>
        <p:txBody>
          <a:bodyPr/>
          <a:lstStyle/>
          <a:p>
            <a:pPr lvl="1" eaLnBrk="1" hangingPunct="1"/>
            <a:r>
              <a:rPr lang="en-US" altLang="en-US" sz="3600" dirty="0" smtClean="0"/>
              <a:t>Will be </a:t>
            </a:r>
            <a:r>
              <a:rPr lang="en-US" altLang="en-US" sz="3600" b="1" dirty="0" smtClean="0"/>
              <a:t>visually identified </a:t>
            </a:r>
            <a:r>
              <a:rPr lang="en-US" altLang="en-US" sz="3600" dirty="0" smtClean="0"/>
              <a:t>by a different colored hard hat, armband or shirt color.  </a:t>
            </a:r>
          </a:p>
          <a:p>
            <a:pPr lvl="1"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What is the identifier for SSE’s on this job?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0349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26" y="1022350"/>
            <a:ext cx="1758724" cy="22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22350"/>
            <a:ext cx="1371600" cy="21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SSE Mentors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Mentors are fully trained, experienced employees responsible for ensuring SSEs will: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Only do work they have been trained for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Perform work in a safe manner</a:t>
            </a:r>
          </a:p>
          <a:p>
            <a:pPr lvl="1" eaLnBrk="1" hangingPunct="1">
              <a:defRPr/>
            </a:pPr>
            <a:r>
              <a:rPr lang="en-US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Follow TDI HSE policies and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Commitment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u="sng" dirty="0" smtClean="0">
                <a:solidFill>
                  <a:schemeClr val="accent2">
                    <a:lumMod val="75000"/>
                  </a:schemeClr>
                </a:solidFill>
              </a:rPr>
              <a:t>Employees, contractors, clients and visitors must work together </a:t>
            </a:r>
            <a:r>
              <a:rPr lang="en-US" altLang="en-US" dirty="0" smtClean="0"/>
              <a:t>to create a safe and environmentally responsible work environment.</a:t>
            </a:r>
          </a:p>
        </p:txBody>
      </p:sp>
      <p:pic>
        <p:nvPicPr>
          <p:cNvPr id="6149" name="Picture 5" descr="File:Margaret Norvell crew at work on deck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72038" cy="38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858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Assign Mentors </a:t>
            </a:r>
            <a:br>
              <a:rPr lang="en-US" altLang="en-US" dirty="0" smtClean="0"/>
            </a:br>
            <a:r>
              <a:rPr lang="en-US" altLang="en-US" dirty="0" smtClean="0"/>
              <a:t>to SSEs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229600" cy="3992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C00000"/>
                </a:solidFill>
              </a:rPr>
              <a:t>Who are the SSE’s in this meeting? </a:t>
            </a:r>
            <a:r>
              <a:rPr lang="en-US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(Less than 6 months in current position)</a:t>
            </a:r>
          </a:p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C00000"/>
                </a:solidFill>
              </a:rPr>
              <a:t>Assign mentors at the end of this meeting and document on the sign in sheet.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Commitment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4000" dirty="0" smtClean="0"/>
              <a:t>TDI-Brooks maintains a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Management System.  </a:t>
            </a:r>
            <a:endParaRPr lang="en-US" alt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en-US" sz="4000" dirty="0" smtClean="0">
                <a:solidFill>
                  <a:schemeClr val="bg2">
                    <a:lumMod val="50000"/>
                  </a:schemeClr>
                </a:solidFill>
              </a:rPr>
              <a:t>The policies and procedures are located in the </a:t>
            </a:r>
            <a:r>
              <a:rPr lang="en-US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Management Manual </a:t>
            </a:r>
            <a:r>
              <a:rPr lang="en-US" altLang="en-US" sz="4000" dirty="0" smtClean="0">
                <a:solidFill>
                  <a:schemeClr val="bg2">
                    <a:lumMod val="50000"/>
                  </a:schemeClr>
                </a:solidFill>
              </a:rPr>
              <a:t>on each vessel.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7030A0"/>
                </a:solidFill>
              </a:rPr>
              <a:t>Core Safety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Each employee must complete training in the policies </a:t>
            </a:r>
            <a:r>
              <a:rPr lang="en-US" sz="3600" dirty="0"/>
              <a:t>and procedures </a:t>
            </a:r>
            <a:r>
              <a:rPr lang="en-US" sz="3600" dirty="0" smtClean="0"/>
              <a:t>of </a:t>
            </a:r>
            <a:r>
              <a:rPr lang="en-US" sz="3600" dirty="0"/>
              <a:t>our safety </a:t>
            </a:r>
            <a:r>
              <a:rPr lang="en-US" sz="3600" dirty="0" smtClean="0"/>
              <a:t>system.</a:t>
            </a:r>
            <a:endParaRPr lang="en-US" sz="3600" dirty="0"/>
          </a:p>
          <a:p>
            <a:pPr>
              <a:defRPr/>
            </a:pPr>
            <a:endParaRPr lang="en-US" sz="3600" dirty="0" smtClean="0"/>
          </a:p>
        </p:txBody>
      </p:sp>
      <p:pic>
        <p:nvPicPr>
          <p:cNvPr id="10247" name="Picture 7" descr="TAMMA Corps on Twitter: &quot;11 Oct. 2017. Deck Cadets aboard our ship, Training  Ship General Rudder, for practical training.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14674"/>
            <a:ext cx="5995160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>
                <a:solidFill>
                  <a:srgbClr val="7030A0"/>
                </a:solidFill>
              </a:rPr>
              <a:t>Computer Based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0574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T</a:t>
            </a:r>
            <a:r>
              <a:rPr lang="en-US" sz="4000" dirty="0" smtClean="0"/>
              <a:t>he Core Safety Training is available as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computer based training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/>
              <a:t>courses.</a:t>
            </a:r>
          </a:p>
          <a:p>
            <a:pPr marL="0" indent="0">
              <a:buFontTx/>
              <a:buNone/>
              <a:defRPr/>
            </a:pPr>
            <a:endParaRPr lang="en-US" sz="40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9530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>
                <a:solidFill>
                  <a:srgbClr val="7030A0"/>
                </a:solidFill>
              </a:rPr>
              <a:t>Core Safety Training Topics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solidFill>
            <a:srgbClr val="92D050"/>
          </a:solidFill>
        </p:spPr>
        <p:txBody>
          <a:bodyPr/>
          <a:lstStyle/>
          <a:p>
            <a:r>
              <a:rPr lang="en-US" altLang="en-US" sz="4000" dirty="0" smtClean="0"/>
              <a:t>Confined Space Entry</a:t>
            </a:r>
          </a:p>
          <a:p>
            <a:r>
              <a:rPr lang="en-US" altLang="en-US" sz="4000" dirty="0" smtClean="0"/>
              <a:t>Hazard Communication/ GHS</a:t>
            </a:r>
          </a:p>
          <a:p>
            <a:r>
              <a:rPr lang="en-US" altLang="en-US" sz="4000" dirty="0" smtClean="0"/>
              <a:t>Hearing Conservation</a:t>
            </a:r>
          </a:p>
          <a:p>
            <a:r>
              <a:rPr lang="en-US" altLang="en-US" sz="4000" dirty="0" smtClean="0"/>
              <a:t>Job Safety Analysis</a:t>
            </a:r>
          </a:p>
          <a:p>
            <a:r>
              <a:rPr lang="en-US" altLang="en-US" sz="4000" dirty="0" smtClean="0"/>
              <a:t>Lifting Gear</a:t>
            </a:r>
          </a:p>
          <a:p>
            <a:r>
              <a:rPr lang="en-US" altLang="en-US" sz="4000" dirty="0" smtClean="0"/>
              <a:t>Permit to Work System</a:t>
            </a:r>
          </a:p>
          <a:p>
            <a:r>
              <a:rPr lang="en-US" altLang="en-US" sz="4000" dirty="0" smtClean="0"/>
              <a:t>Risk Analysis &amp; HAZID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ves_am_07 print PowerPlugs Templates for PowerPoint">
  <a:themeElements>
    <a:clrScheme name="Office Them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Captains Notes</Template>
  <TotalTime>7034</TotalTime>
  <Words>1484</Words>
  <Application>Microsoft Office PowerPoint</Application>
  <PresentationFormat>On-screen Show (4:3)</PresentationFormat>
  <Paragraphs>187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waves_am_07 print PowerPlugs Templates for PowerPoint</vt:lpstr>
      <vt:lpstr>Safety at Sea</vt:lpstr>
      <vt:lpstr>TDI HSE Commitment</vt:lpstr>
      <vt:lpstr>Management Commitment</vt:lpstr>
      <vt:lpstr>Management Commitment</vt:lpstr>
      <vt:lpstr>Management Commitment </vt:lpstr>
      <vt:lpstr>Management Commitment</vt:lpstr>
      <vt:lpstr>Core Safety Training</vt:lpstr>
      <vt:lpstr>Computer Based Training</vt:lpstr>
      <vt:lpstr>Core Safety Training Topics</vt:lpstr>
      <vt:lpstr>Core Safety Training Topics</vt:lpstr>
      <vt:lpstr>Required Training Matrix</vt:lpstr>
      <vt:lpstr>Behavioral Based Safety</vt:lpstr>
      <vt:lpstr>Behavioral Based Safety</vt:lpstr>
      <vt:lpstr>Behavioral Based Safety</vt:lpstr>
      <vt:lpstr>Safety Observation Cards</vt:lpstr>
      <vt:lpstr>Fill out a Safety Observation Card</vt:lpstr>
      <vt:lpstr>Job Safety Analysis</vt:lpstr>
      <vt:lpstr>Job Safety Analysis</vt:lpstr>
      <vt:lpstr>Lifting Gear  SOP-GEN-020</vt:lpstr>
      <vt:lpstr>Lifting Gear Procedures</vt:lpstr>
      <vt:lpstr>Lifting Gear Inspections</vt:lpstr>
      <vt:lpstr>PowerPoint Presentation</vt:lpstr>
      <vt:lpstr>Permit to Work System</vt:lpstr>
      <vt:lpstr>Hot Work- SOP-GEN-026</vt:lpstr>
      <vt:lpstr>Energy Isolation (LOTO)</vt:lpstr>
      <vt:lpstr>Working at Heights SOP-GEN-009</vt:lpstr>
      <vt:lpstr>Confined Spaces</vt:lpstr>
      <vt:lpstr>STOP WORK Authority</vt:lpstr>
      <vt:lpstr>PowerPoint Presentation</vt:lpstr>
      <vt:lpstr>HSE Special Topic Talks</vt:lpstr>
      <vt:lpstr>Winch, Crane</vt:lpstr>
      <vt:lpstr>Drills</vt:lpstr>
      <vt:lpstr>Incident Reporting</vt:lpstr>
      <vt:lpstr>Drug and Alcohol Policy</vt:lpstr>
      <vt:lpstr>Drug and Alcohol Policy</vt:lpstr>
      <vt:lpstr>Drug and Alcohol Policy</vt:lpstr>
      <vt:lpstr>Firearms/Weapons Policy</vt:lpstr>
      <vt:lpstr>Smoking is  NOT ALLOWED  inside the vessel!!</vt:lpstr>
      <vt:lpstr>Smoking</vt:lpstr>
      <vt:lpstr>Waste Management</vt:lpstr>
      <vt:lpstr>Personal Protective Equipment (PPE)</vt:lpstr>
      <vt:lpstr>PowerPoint Presentation</vt:lpstr>
      <vt:lpstr>Manual Lifting Guidelines</vt:lpstr>
      <vt:lpstr>Manual Lifting Guidelines</vt:lpstr>
      <vt:lpstr>Health Issues</vt:lpstr>
      <vt:lpstr>Health Issues- Food Allergies</vt:lpstr>
      <vt:lpstr>Short-Service Employees (SSE)</vt:lpstr>
      <vt:lpstr>Short-Service Employees (SSE)</vt:lpstr>
      <vt:lpstr>SSE Mentors</vt:lpstr>
      <vt:lpstr>Assign Mentors  to 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at Sea</dc:title>
  <dc:creator>Sue McDonald</dc:creator>
  <cp:lastModifiedBy>shannonsmith</cp:lastModifiedBy>
  <cp:revision>244</cp:revision>
  <cp:lastPrinted>2002-03-09T00:15:42Z</cp:lastPrinted>
  <dcterms:created xsi:type="dcterms:W3CDTF">2001-08-29T17:57:52Z</dcterms:created>
  <dcterms:modified xsi:type="dcterms:W3CDTF">2021-05-26T13:30:39Z</dcterms:modified>
</cp:coreProperties>
</file>