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76" r:id="rId6"/>
    <p:sldId id="277" r:id="rId7"/>
    <p:sldId id="259" r:id="rId8"/>
    <p:sldId id="262" r:id="rId9"/>
    <p:sldId id="260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FFFF00"/>
    <a:srgbClr val="FFFF66"/>
    <a:srgbClr val="FFFF99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990600"/>
          </a:xfrm>
          <a:extLst/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1905000"/>
            <a:ext cx="4953000" cy="533400"/>
          </a:xfrm>
          <a:extLst/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05550"/>
            <a:ext cx="2193925" cy="476250"/>
          </a:xfrm>
          <a:effectLst>
            <a:outerShdw dist="17961" dir="2700000" algn="ctr" rotWithShape="0">
              <a:srgbClr val="000000"/>
            </a:outerShdw>
          </a:effectLst>
          <a:extLst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CDED2-5E7E-4EEC-80DD-46F1015C191B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305550"/>
            <a:ext cx="3154363" cy="476250"/>
          </a:xfrm>
          <a:effectLst>
            <a:outerShdw dist="17961" dir="2700000" algn="ctr" rotWithShape="0">
              <a:srgbClr val="000000"/>
            </a:outerShdw>
          </a:effectLst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1475" y="6305550"/>
            <a:ext cx="2193925" cy="476250"/>
          </a:xfrm>
          <a:effectLst>
            <a:outerShdw dist="17961" dir="2700000" algn="ctr" rotWithShape="0">
              <a:srgbClr val="000000"/>
            </a:outerShdw>
          </a:effectLst>
          <a:extLst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CEA677-FD84-4955-A2A7-03DA656A5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C7D0-4406-4BEF-992B-1F1E3CD453A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1E51-926B-423F-87F7-4B2139F8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04800"/>
            <a:ext cx="1981200" cy="5534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5791200" cy="5534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24D7-6EC1-4438-BAF1-ADCC5536911E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6704-BC91-4299-99C6-905B5EFF6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82BD-1EFD-476A-8DD6-FBC1C25944BF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B94E-1AC7-4C0B-AD1F-439B6EDE4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2B72-A525-4EBA-9D29-26495F9CE64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181E-403C-4CDF-84A0-78387BEE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F579-93B4-44AF-9A47-407C50B4BFC3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FA3C-0439-4ED3-8865-6C02ACF9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A03F-FB7C-4A60-81A7-5F523F341C72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8F72-0D19-4919-8715-6A597006F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BA4F-098E-4EDB-964B-91EB9DB4A9D0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8D45-C641-403C-B662-ADE095C52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2324-6CEC-4F7B-BB08-1D13D347F90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8E8B-D969-460B-BF97-8BA14553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B39C-8A48-4B24-B3E6-07FD2F146DB2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F046-C5CA-4FDE-8FC1-CD6962435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85B3-5317-4845-8F48-8D6ECE1E86D1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C48D-4A75-4366-8AB3-01E7501DA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6A4C-641C-44B5-9CBA-400A017F772C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ABF8-5271-4269-813D-A97DE9F1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F424-29F8-4F9A-880A-86A917BDEFA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A7F5-BDEF-4A84-BE10-5B030502B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1D89-6F4F-49DD-A764-1967C2226EF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9D06-B9D4-4DF7-9638-7BD14DC3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E29-25ED-4245-909B-61EB5D321356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7F6A-E1E5-444E-826B-1ED395E4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894C-B7F9-4B37-85AB-4867D2F852AC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716D-D81D-4ABD-8547-4EB79C518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886200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86200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E5A7-C159-45A7-8CD0-C2BD973840C9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4C76-C314-4062-BC64-40665DE4F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D9E8-D3F4-4D51-85B9-EB0DDD58570E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DC840-73DB-4233-81CC-0570A70A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3A9B-627F-48C5-8FA2-4A44397DE627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E058-EBC5-455C-ABB1-0D6D7802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15C7-FE97-4B8B-9583-745F487D7631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68D2-B4CC-47D4-A709-8C996589A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92E7-018A-49AC-A121-8FA28A4F3729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E715-8787-45B0-9A60-B28239AA8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4EA7-6422-4CEC-A3C9-AE90D9116650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D5B8-469B-4CB2-BBAA-3AE804FA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7924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75" y="6245225"/>
            <a:ext cx="21939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84721-827F-4AFC-B597-B1D5500C8EF1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2713" y="6245225"/>
            <a:ext cx="30622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9475" y="6245225"/>
            <a:ext cx="21939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B75C3-F3BE-4736-B978-845E7872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BB41B-D2AC-4D6F-A860-21838B304BC7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422AA-D3A1-4A81-8D1F-F14E02FB9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858000" cy="50292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Safety Observation </a:t>
            </a:r>
            <a:b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Cards</a:t>
            </a:r>
            <a:b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TDI Tool for Improvement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6553200" cy="64008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Tools and Equipment</a:t>
            </a:r>
          </a:p>
          <a:p>
            <a:pPr marL="346075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Tools don’t have guards</a:t>
            </a:r>
          </a:p>
          <a:p>
            <a:pPr marL="522288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(Don’t use tools without guards!)</a:t>
            </a:r>
          </a:p>
          <a:p>
            <a:pPr marL="522288" lvl="1" indent="-228600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Damaged, not working properly</a:t>
            </a:r>
          </a:p>
          <a:p>
            <a:pPr marL="522288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(Take out of service, give to Engineer for repair)</a:t>
            </a:r>
          </a:p>
          <a:p>
            <a:pPr marL="522288" lvl="1" indent="-228600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Using incorrect tool for the job</a:t>
            </a:r>
          </a:p>
          <a:p>
            <a:pPr marL="522288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(kitchen knife used as a screwdriver)</a:t>
            </a:r>
          </a:p>
          <a:p>
            <a:pPr marL="914400" lvl="2" indent="0">
              <a:buFontTx/>
              <a:buNone/>
              <a:defRPr/>
            </a:pP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831850"/>
            <a:ext cx="26162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61400" cy="51054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Tools and Equipment</a:t>
            </a:r>
          </a:p>
          <a:p>
            <a:pPr marL="457200" lvl="1" indent="0">
              <a:buFontTx/>
              <a:buNone/>
              <a:defRPr/>
            </a:pP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Critical Equipment 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(Winches, cranes, power packs, A-frames, </a:t>
            </a:r>
            <a:r>
              <a:rPr lang="en-US" sz="3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tuggers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not working as expected</a:t>
            </a:r>
          </a:p>
          <a:p>
            <a:pPr marL="522288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(Engineer needs to </a:t>
            </a:r>
          </a:p>
          <a:p>
            <a:pPr marL="293688" lvl="2" indent="0">
              <a:buFontTx/>
              <a:buNone/>
              <a:defRPr/>
            </a:pP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check it out to prevent </a:t>
            </a:r>
          </a:p>
          <a:p>
            <a:pPr marL="293688" lvl="2" indent="0">
              <a:buFontTx/>
              <a:buNone/>
              <a:defRPr/>
            </a:pP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failure, arrange repair)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2971800"/>
            <a:ext cx="3784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Safety Attitude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Carelessness- not putting up tools, cleaning area when work is done.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Ignoring posted signage/ warnings.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Blocking emergency exits/ hatches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Watertight doors open when underway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3" y="4191000"/>
            <a:ext cx="50927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28600"/>
            <a:ext cx="4724400" cy="64008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Safety Attitude</a:t>
            </a:r>
          </a:p>
          <a:p>
            <a:pPr marL="171450" lvl="1" indent="0">
              <a:buFontTx/>
              <a:buNone/>
              <a:defRPr/>
            </a:pPr>
            <a:r>
              <a:rPr lang="en-US" sz="3600" u="sng" dirty="0" smtClean="0">
                <a:solidFill>
                  <a:srgbClr val="C00000"/>
                </a:solidFill>
              </a:rPr>
              <a:t>Willful violations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Anyone refusing to wear required PPE or follow safety protocols should be immediately reported.  </a:t>
            </a:r>
            <a:r>
              <a:rPr lang="en-US" sz="36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They are putting you and the project at risk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85800"/>
            <a:ext cx="3552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50292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Permits to Work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Work done without a permit that requires a permit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Expired permits still posted after work is complete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Incomplete permit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Operating equipment that is tagged out with “Energy Isolation” permit/ tag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181600"/>
            <a:ext cx="62563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588"/>
            <a:ext cx="5791200" cy="6424612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Housekeeping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Slip, trip hazards (remove them if you can)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Sanitation issues (toilets/ sinks/ showers not working or clean, galley not clean, people not cleaning up their own messes)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9938" name="Picture 2" descr="Figure 2: Improper practice - Stair exit route impeded by hoses and cabl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152400"/>
            <a:ext cx="28956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http://danwilliamsstuff.files.wordpress.com/2012/08/dirty-s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3" y="2362200"/>
            <a:ext cx="28003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4019550"/>
            <a:ext cx="370998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410200" cy="63246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Body mechanics (lifting, handling)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Someone using improper lifting techniques or not asking for help with heavy/ awkward lifts</a:t>
            </a:r>
          </a:p>
          <a:p>
            <a:pPr marL="742950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(Help them first)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62" name="Picture 2" descr="http://www.safetyworld.com/safe/product_images/e/086/WS16__68792_zo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990600"/>
            <a:ext cx="4064000" cy="5235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Maintenance/ Inspections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Vessel maintenance or safety gear</a:t>
            </a:r>
          </a:p>
          <a:p>
            <a:pPr marL="742950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Excessive corrosion or wasted metal</a:t>
            </a:r>
          </a:p>
          <a:p>
            <a:pPr marL="742950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Lifting points not labeled with SWL</a:t>
            </a:r>
          </a:p>
          <a:p>
            <a:pPr marL="742950"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Slings need replacing, poor condition</a:t>
            </a:r>
          </a:p>
          <a:p>
            <a:pPr marL="742950" lvl="2">
              <a:defRPr/>
            </a:pPr>
            <a:r>
              <a:rPr lang="en-US" sz="32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Any lifting gear issues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6010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AutoShape 5" descr="data:image/jpeg;base64,/9j/4AAQSkZJRgABAQAAAQABAAD/2wCEAAkGBxQTEhUTExQVFRUXGB0ZGBgXFx0YGhoaHR4aGxgYHRwYHSggHBolHh0XITEhJSksLi4uGh8zODMsNygtLisBCgoKDg0OGxAQGywkHyQ0NCw0LCwsLyw0LCwsLCwsLCw0LCwsLCwsLDQsLCwsLCwsLCwsLCw0LCwsLCwsLCwsLP/AABEIAMIBAwMBIgACEQEDEQH/xAAcAAABBQEBAQAAAAAAAAAAAAAFAAIDBAYBBwj/xABEEAABAgQEAwYEBAMFBgcAAAABAhEAAyExBBJBUQVhcQYigZGx8BOhwdEHMuHxFCNCUlNicoIVM0OSstIWFzSTosLT/8QAGAEAAwEBAAAAAAAAAAAAAAAAAAECAwT/xAAmEQACAgICAgEFAAMAAAAAAAAAAQIRITESUQNBEyIyYXHwFKHh/9oADAMBAAIRAxEAPwD3GFChQAKFChQAKFCjhVAB2FHMwvpES8SkawATQoglYtKiwNdongAUKFCgAUKFCgAUKFCgAUKFCgAUKFCgAUKFCgAUKFCgAUKFDSsOzh9oAHQoUKABQoUKABQoUKABQoUKADz04/NTMp+ZPOrROGU3eIO4NYoJUl3JvcRbTNGkbk0IlaSe8T0VzFW1GngYmRjFj+1zB0fUkabUjmGIzVAvcN9hHZkpJUHFOl9Ra4hDov8ADwsgqUSE877v5VirxXjSpmWRJSXXWlymrDk7OeUX5xV8Mp3HS5clhrygVhpnwypQTlXkYG1zs9LNStTGaXLJphIs/wAEUMmZOYvYJKkpPMuKxNiVkAd4LF8wL9HBjJ4/iEx1DMWJqGvz1bwMckcSUGD20290hzVCizVpUwcGvp096xYHEyAxNnN/dIAyVhVzcb1blHMfiBloC9wQbA0bfT5QtjaoPyeKEu5bxh38ef7XzjHGapLaZu813vX1i5JxtHr6jwMKxcTQzuIkXUY4niJ0UfOA3xy7W1q0cGIpasPA+IXTjVH+pW9zCOMUD+dXnAsYrl94RxUFhxCU3ii0h8yvOIRxGaz51P8A5jA/+KhGeILQcWXxj5ocmau29K8ojTxac/5z5v8ASKBn+MIzgeUPAUy9N41NFphHW0MRxvEf3ny/SsU2BjuYCFgKLszj85IJMwgAXIH/AGwIT2xxUxYlyVklSmBKEedmHU+URcSdaCBenl7aF2aSmWJiiC4lqAO3dqf+oeMNEsL43jc4y8qppUz5lJypCujAFvX5AMZhWoEE1t87tp9opSJ4KiFLLaBjlHLlYHw6QZ4f8NyVVSP6QaEt86tSBjXYzh+JnSlFUvOA2lQS/l5wVk9sJwulBbUggnyLQP43xnKMoJQHazUZ+iSajk28ZrEYz4oAUplDWvoKuLwVWwuzfo7Yq/u09HPvaJj2xp/uta9/9L3jDocDnyq/SEjFOLmJtBxNoO24/uVf833TEn/jRNP5SvBQjE5wSIcVw0kSzbHtpL/upn/x+8KMKx3+X6wofEVllUw2PXbx56aRYkzBoH8fvA+WoABi3Py5dYvSmSkVc++XSJcjVRCCZwFW8Yfh85eYAQlNNA+hveKCZhJFCUvVteXTnFtbqOVLpSBYU8IdurQcVdFxM1J7zqGark/IPaKmOmpU6QXIGhensxXMshh4puQC1Ro+4h6EuCKh/wCprilWBo50EWmnkmqwA8XKVVj73iXA4Qg5lF/lFqcciSs1qWo4ewo1ucKUklN0vpXZnYaGJZSRcybgG9GudBSvusNc1airDMQG3PdLw2WhRSUKoXfw8IaoEEVyjUGpYdLjrWHYUD/4ZYUoZqqNGIcNoRo31EFykJDEG1Dz5kWiCYAKtmUTT56/SGSZa1gFSsoqabPu8Q20sD4/Vk6mbu/u0PMw3h8nDoUmmZJ5hn53tHU4bLX83KJplWiP4hhvxH2peHTENWp5ey8RJB/WEPA4TfZ9Ib8Qn9wB9oaxe0IDcevnDBiEz23lCE3eEJZ8YcqV06aQKxOjpnRU4ti1IRmSzksx19tFuRKUSzfMAfO28Ce0EwIAQr8xsPB68rQ080S0QLxMxQALMbtQ3FLtyggZxlSfipTmsEoUWDMXNHuSfKFwpAy1FDUWoKOX5mmusQ8cxQCQggksSEgm5oATs2a++to2pGTwRyZoVKzpB2yk2LaVtSOpxhSCEZU0AejEkUYbufdoESsUpA1YkOUuC4o3Xp8ovzC5Chlqx5g0oHsDo8TnTKVbQN4vjFH8ySW2Hv5wPwc1SlvUNvodD+msHRwdU8/0k7VJLDSjH5adIrSOHJDp9PU82hOV4Y1BluTiwoZKKISz29kN6NEUmUpJcd1NO62qra25ikdl4Xv5SxDVBJ23Z3r4bw7GYQp3L0c30YU2A2iaGWviqDg3Tcef2MNlzCXr0p61gfMdDF1EGpHqai/IfKLmFxSVCg8xWHxoluyyJivf7Qo6G3+UKHxZNomloA7xIpsR9dYsS5oKQasPXwjG8A4Mud31lQli3eIKzoASbbnwvbYYCQFZQkaULMlhSg1A3NYzpbN1JvASkoBANiA23sUgjh1pQCoAFVhm3+wiksshywJFm0HPc/SIEYk2ItShBbfp43gy8BSRW4ikZVA2NSB5n9ukBMGpRmIWuYopWQHJbVm5wempKhYEVcHQMIqpwaLsHHLXdj6xrHozn2EFF02JDWszaDYvHRMKhmIYm1XYC2jC5pygdKxgC/hoSpRcOo2du8zjXmfKLy1lw5Dhu67Ghr4CBqgTtjpilAdzvW151NdDbl0EMXKLhSimlSfmOgh2IxYQHYl9Bd/f0jiZxNSAwNGU5+0L1ZXuiGRLmO5CGbNepOjCtaiI8QyC+arBhmAFmNHbw58ofPmBTF6E2DZidb3LN5xTlpyH8hc1sAwZgx23rUm0JAy/M45KCWMxLi4BcvqGAf8AaKX/AInkE1Kgw/slvJMC+I8ISapBC1OWCh5kNTW2xjJCdlJFX1feM5SkilFM9Fl8ZkzSyZiXO7pJ6ZgH8InTi5Y/rADWzAn3yjzxGIpW2sNmKDuwa9DWM/l7RpwPRP49DtnQTXUDprCGPRTvJLvXMBYx5uZiTbbc0+cRlT0396w/lXQuDPS1YlDf7xHIgiIp+JQz/ECW2N3papjzkKrlevWIJmYEs46VeH8sbE4M9NlcQylkrDEVJ/Y190jKzsbLXOUqdNSlzVzYbV90tGelEq9DUwa7OcCV8VE0pCUXDs5cEWL0ufTeHHyKyXBmuk49DAIBWFVLJIJLBg5Fi92t5xXxk2YtRC0OSTkq7ZS1iXoNucEJM9CHAyhVyPCloqTsaQp6KBsLFrP720jVyyqIUMOwRiZKlEJAyuqzv3rAh9NIjcpJzKsmqbk/r5eLQ7ifePdUQPzFmpzNaBjAsAktmBYUIqAdjXxhtyl6ElGD2aCXIFctKFgdDoaABrRInDMD3jzFjzsDWAGAxmVZKiQm9yzvcPQ7eJjQieGBcEHWh8OsZuzRNE5dPIUs1Nz0iwoBq1Hv5RXRPTmYkdC7002aEVpIUkDnW16sdekSpMbgtlXG4Ny4BIFw7dANKc4phIQH7wFLPvQkW1+Zi9iVt3u6QL6NT5VbzipOzLqKiliOlSbxaZDiRZlaVG7wo4rEZaMKbqY+TRyM/jfbNPkXSDKJ7d1SQkMAkIsAPy2plApSkXZEwJL95yGV4Ur9IZJkkg8hVw1dSft8oYqSkK/MXry0NNyRvuIuTvAoKiXGqSo5Q4Sq5di40rbWIgs5iQLPqw2ppb6ax2WHVd2oLmu1dH9IdPSSlgGYFtfW/wC0L9Fa2OWHTQiuooWFGDDqPERTx5mKlkSS1NXfLV2pf50hy1kszk5bsQHsxA9eUB+PcZ+AjKlRKyNwWFwXHKsaLRmy5wbiJlFaGSFAJCnOrK2cuflBSTPQqYoVJ57sxYm8eV4HiZlzkzallAq5h6+MejYrGyykzTnSksQM1C9AHAqz+NIraM1hk8vFFglagVO5AIcXJd6AWFd4IJAcUJDXsAC2gt4bCM9I4vLC1FKSbgO1Cbl3fUvTVovI4gj4YGZbqB72Wt+VBSJkjSLL2LwpUXcMNGFrkWLnSKsxK6JBYmrXy5dj1NrRDw/Gy0k5VEJo7g/8xvV3rBLFkLl5gQSKjY0avr1EL3TD1gBz2MwByRV2Nq1FAGAoG5nlADjfCVS1fEQCZanIBuGuGeoG8amVmSzkE56Cmj17pSANW5aRydPK1j4gSQQQHAT1DNaw8dXglFNZGnTwedLxFSNI4nFARZ7ScFXhlOHVKP5Vaj/Crnz1+UAyqMn4yvkL4xQJvEap/NopKXEZXvC4BzCScQXv+sS/Hq7PyeBIXC+KbRL8Y+ZruzPDziJpzAfDQMyzbojx5aAx6B8AEErIqMoyhg2wAO20YLsDxAIlYl7pTnqdgwHNzFtfEp8wpUVMHdIoBy6m141jCo0iOf1WzQzgBVk5RVyWazAv6ftFFLZfiFjmezc9vSAPFONrNFLcE1t1FhSw1OsWOG8WUcrFLWym5oC7aWvyEXFP2TJp6JcQliyP6ksWFmq12gVxPiyZRZQd9B8y5jRYjIylEAbhyDvRz+Y1rGM4/wALmzGmpQScveCQST/iFKmtQKuNYpSaRnKNuxnFu0gmS/hol5KjvEgmhfa+nSLnAe0oEsy5lejBxpyLbRjnhBbVF4m3dgsYPWcLjpawFI0IDVcDdtnArzi4Z5KilyRQhmB51qG6+UYXshj3JCndLGmqeg2v5Rskz2UTmoK+WzcjY8oTiaxkToqe8KUBJAzat6BotScI7kEhLUYkeZ96xNh5wKaAMWPXwNOe8WZmKzpCSkIOrAVry3rENteisAoSpg1HiAT8jCi/NlsWYHxEKHcRfUEcOlKgdRypl25Ew2YpqDnfUekcwslTArFBdjR/vCm8t387e9YcUr7Bt1ZW+Eo0Arv938YmVgSACuhuwpfaJZU7KWLkioAoNukC+PcfQmWzqCvnS7P4h+sVQuQN41xISnACczZSdLMeb26xgcZiSskkvEvE+ImYSSol/L9Tzge8LbslyxQ5oN8N4ooy/glzkcoL1ZmI8KeDwDeHS1kEEUItDINjw3DpBDvarft8xFjjGISWSlrMSKvVyK6fYwIlceWtJJSCUJGYCgI5DQOfbwPTxN2cEmmremjxXLFFG44NKBS4GlhSxAI8fb2g2hTFgLUFXoGF9Ybg8GmXLSo02c0LuaW+0cmqypUouWBJa/NucT5FaSL8bptgufgym1gp/q5IuX0J6xYQlKA7hTPX8yieTX2iZM5E2lXSag6ddH9IjwU6XVCXcE3BrcGuoob7QP7RrZzHISpC0zEuhScp5bk7N610jyLHS8kxSAcwBuxD+BtHsWJSxBJASAczs3z9+cYDtrwoS1/HQpOWZdLhwQAHG6T6v4ShSXRkwreOwiI40BnYo7HIUA7JJOIKHA1b5O3qY0PBOIKmJWhZsl0npp0jNRZwOMVKXnTdiK8wR8nfwhqVA42cxGJUtWaqTsKN+sSYbiS0c/kf18YgmTSpRJLk71iNdogr9BVHFMynJJJI/Mx8K0aDU3tOrDoByBeZwkGldTrahpqRGKVDCmLsgZNVmUSwDklhQBy7DlHGhxRCgESYTEKlrC0FiPnyO4j0HhPFkzZaVC795FHBsXLWsR0EedNFjA4pUpYWlntWxBuIadAewSZjEeNfesOmygqpNLtWhGoOhakZjhHaQLIoQKPVyDqb+2jSEFTKQqlXYAuNOkDWLRSeTpUrQEjmoj0EKErDgl6V6xyIwa2w8Uv/AFFrdR4w4qQHeg5xWnzcjsQpQLMFCh3L6QH4hxAAOtYCS4LGulAL2ppd9I28aVWY+S7ok4rxQJGcjuuQkpNTcOTZrsK/bz3jnGDNUQwHTQOTlGwcknc9IXHONGYcqXCRQVoIDhzEyfILofnjmaHTsOpJZSSk0oQxYhwa6EEEciIjymAksYVKVKSkqCASxUbJfUs5boI9Bk/hJjVAELw5BDgiYogjQjuR51KpHun4Odp/jSlYWYomZKDofWXQN/pPyI2gBgDhv4UYuWvMpchSWUFJC1d4EEN+TdjfSI8D2FlSlZ1hZKCGCzQKD6AOS4t6R7ZGX7U4FQV8Z+4wBGxdntY90QLI0Yzi2FzjMK5X7u/PwYQhPICEkDKrul2GhYMOUSLxX8wICSoG6tv7OlbGOz8ahCcxUGJZxVzsGvEvWDZY2KXhwn8tB731hKcNlSDXdgxqSKdKRwKzgZVGrijVfwd4nlYdeW4LCxNTtX28TaWylb0QYhBJuwbYe6R5d2zJE8uSdA4YMALeZ9mPUv8AZZnpKVqCSGCxmoCdDyO8RdoPw6+Ml3JUNiAaABxTLYChGgiX5Yp02JxbR4iVPHCY9PH4WIygmZNSzkk5XN6MzbWvGC7QcAm4VXf7yCWSsUB5EXSrl5Ew1KL0zNwklk0v4Xdl8LxCZOkz5kyXMSgKlBBSMwchZ7yS+XuU/wAR8NMfwPnPTFyyNzLUD5Zo8t4JxSbhpyJ8lRTMQXSfkQRqCHBGxMfS3Zrt1hcVIlzTMTLWoHMhRqlSfzJfXQjcERZmeU8V7Bq4ay5k2XOUtJSJaUElgUkrrZma2sLs1+F/8fJ/iZWIEtClKAQqWSQx3CgDBjtfjjNxiiheZyShOiQEpS2/eZRI0zGHcC43OwwQlK1JS6nSQFJcqJJIFXzPXYROLNWnxQ3/AMjlP/6xP/sn/wDSGzPwPmaYxHjKP/fHrXDeLSpqUETJedSQcoWCQWDhnekCfxD7Q/wOBmzQWmKGSV/nU7HwDq8IeDPJ8zcdwAw8+ZIEwTfhqKCtIYEihYHYuPCKJAh0w1e51JqTziN4BnHjhMaPsB2X/wBo4xGHJUmWxXMUlswQlhRwQ5UUiu76QP7S9n5uCnrkTgykmhZgtP8AStPI/KouDAFgsGPauzv4S4PF8Pw89E+ambMQhalghaQS3xJeVg2U5k3cEVdmjxMCND2V7YYvAKfDzSEkuqUvvSldUvQ80kGl4BHq0n8D0JLjGrB5SgP/ALwEmq/gcRMw0yYo5FUUUkOCxSWL0I2j0/sD2ylcSkZwyJyGE6W/5TooboLFj1FwYudpuD4bFyjLnZHY5F0zIU1CKv4WMMFg86Ex6g+Yr6QoyGImTpK1SisgoJTQUobh6sb+Mdiah2bXPo9J/EufKwfDggLaeopyKpnWQoGYVUqljXSqeUeG47i06cXmLJqTRgK3tfxg72+7RzMZiSqYpLJ7qEpfKEiviTcn6ARl0Csa/g5x0tDx6Z+FfYb+JWMRPT/IQaA/8RQ0/wAo18t4Cfh92SXjp4FRKQxmL2GiR/iP3OkfRWDwqJSEy5aQlCQyQLACE8AeafjR2YC5acZLT3pYCJgH9h+6r/SS3RQ2jxVaI+t58lK0qQsBSVAhQIcEGhB5R8zdsODHC4qbJIYJUSjmg1QfIjxeBO0AAAgt2d4svCz5c+We8gu241SeRDjxgaBD0DaFY6PqnhHEUYiTLnSy6VpBHLcHmC4PSLM+UFpKVVBDGPHfwb7S/DmnBzD3JlZb6L1T/qHzHOPZYGB5Rj0zZU74S0pJCjVmDVYgk0cV1vziLH4ETMjEMHYC1Wr1pGw7dcNSoJnEEgDIsB7GqTTYuP8AXAaRhEpCUJt7vzh+rNEwVg5SUEIJYs4d/FizX9Y5L4+p1ICkDvDIoB8yer7PUU6tEvG+GKdKgmpDd6lNCPmPGAq8QoZAEHKxYNlY2Js6iHubjkCIzlxat5NoJ3RrMJj5GRS5hWtLgqSgEM1ud2pzg8J0+a5QlkH8pURYgFwA5Pi8Zjs2qeFpShDpIeiWDt3gdCXuSdo22HxBSckwnPcgAkAdbAa+W9eSSTf9/wALnaMrxfBTGOYKNaO4HgkW+UZbinCUTpSpUx2OrVSrRQ6bPyj1qblJCXvWjv1BB5c4A9q8HLlyyqqQSHYsNXOXU8zvGnjbjijNy5Hgk7sjMQsJMxAcs5fzYCo8Y2mBwkvDyJcvKsjOVB0gqdQAJKhrQeQFIdjAhac6QosHF0qIZ8oI/q2axilh+JiWgEhYJsCc5e6SSzO9Y64Uk7Oead0i2lQE1Sg4SkMXepevQuGYQ7FpE1PxZZ3LancinIAg0oKQO4bMUXzqdLglwSoPUF9ah7QXkJKCQkAIa5YuTRnezaMa11jCTZ2RjGqZT7PoXmRMC8qwsKGfvE5WIN6JsKNrpDfxk4scQuSVrCJYQoy5SRnKpn9S1GgCfypFHopneLSR8JedFRttWrO1xSMZ26x4nmUpNAnMhudC4POnyhpmU4/6Ms8KE0EeAcIVisRKkJcfEUxI/pTdavBIJ8opszSs9w/AvgAkYNWKUBnxBccpSXCB4nMroU7Rre1PBsJjZRlYhKVf2VAd9B3SoVHSx1iDDhKEoQlkoQkJSlIFEgMkDoIbNngG21YlzK+JnzXx/gq8JPXJWKpNDooXChygeBHvnbXs1Lx0tJJyTUghChUNsobP5PzjwnGYVUqYuWsMpCik9R9NYSlZThRa4JxebhZyZ0lWVQoallJLOhTXSWFOQNwI9n4D2qRiZYVLBB/rDB0kAOml6ux1jwoCC/ZzjK8JOE1FRZaSaKTseex0PiIllRwz1zF4JMxZWZCVk0zKuWo5pyjsWcL2okzUCYibLSlQcBaglQ3BBNC7won5DTieGfDWslkqOtAT6QR4XweZMUHGRLgFaqBIOu58I2+C4clNCB419Ysz8KxDJFiCTfZvWOyEWzhk0je9nOK4DByEyJS1ED8yvhLdStVHu6/K0Fz2swv94f8AkV9o8zlSmfQfL9dIkEt9H/ZvvF/H2xWekL7VYYf1kvYZS5jE/iYcNjZAVKQTiUEBBIKTlfvAk0IFw9ja5eghICWYcuUdELjkDBS+yk8t3pQd6FR0vZJhyeys3+3LBJYPmD9HS/yjesDVrat94aw2r9hSFxHZjsL2amoUlQmMoKBBQkqIIq4rpd49j4f2vJSkTJYJAGZQUznUhLUdnZ9YxiUmwIvY09PGLctR0SPrypBSGGu2PHZk7DmVhlfCUsspZYkJuQADQnc6PrYbwDEkjIv84etQ5uCKuz6HcQz4hPdKdd9dzpFfiE0JUFpYkaWOn6aRjJ39JpBVk36ZUvESh3fzJJSSbWP1ihK7MSpS0zKkg/ldq0YuOfS8UOA8QbKqgSlTtvmNRXZ41QmOnuhPR3jJYuL2U7WVor99bukoGgBDEVqSO9ZrNFbjaipPw0hs3doaVo5rpBYrZNSG5QD4vxIoCk5QaONX8aMRCmq0whl6B5KpLFa1EMBS1tj0FekZ/i3HVTCUqJIDHK7p62bxh/GcYqYHzF9hbpWAk/DhRdRYMxFn86DWK8fj9yNJS6OqUMpNRpmIYPsAB7aB3F0ZUZmP5gS1hQd61BTo8FpUgC3LXp+8VZk1KgoMVINDQ1dwRWNKwS2rwZiXxhaKJSFM5roTqzVLb8o5jONzZicjBIJFUv6+/uzjOG+HNaoFcpSNPE/mvTk8NnzEiW0ty48T926Rny7RpWMMJrxJlYZSlLK89JSFAEsCcyzrldw2vSA3DODyVh5iFPyUQCPCLi8CtagVCyQlIFQEjR+VX6mNl2K7L/GUVLSyEtUj8xuw3sPOJTpOXf8AUElf0v0ZqX2dwdP5KyOcxf0VBfgmEk4SYZuHlkLIKcxUVUJBLBdrdY2fCOyMvLMVMSQFVllSqJSoFiW/qF9rQH4nw4S1UKsr919Q9/SNU17Mmn6Y9PHJp1IG7D5UiIcYmWcq6gfT0it8Jrgnp9fnHfhhg/8AUHvbZ+f6Q3w6BKfZJ/tObYqLOeX06QKx+CTOmfEmSpa1MxKkAlhavLn8oIZUk8vbRcw+GQc1WAHX0hSnGPoFCb9mdl8Ikj/gyuREtI01AhyuHIDES0gckj7QXxKUgAhTi9AQK6w2atKkpy+Ndf2asLnppBw3bBYwaDfKOTfpCiwvCgkl28IUGAyRzMQzMzv9RSJP4x7Cvpy6ww0N6HYN+0ShXz+cdSa40jlp3bJ0THAd/KHCZ4A7jZvfnHChm+cdAcUr6/OFyKolE3oPlDwvSnnEQcUY87N06/eIp7m8t3qSCKaJFb9LQMaJQsl7U5hvbREMQXZSWL2zC294XwnBdvLr99IrzsMp8wYgkDWiedLOHofOGsidFmTKALilGo9avqdHvzMWJc9i4Dlnan3gfIkKDZlZjej7hhszNTlyi6lPvaJe6Y8Vgk+LqLGIsSyg7V6R1AL70bn1h68Kp2o9KPd69NvOM3spHeC4pSQQWyWc3ckED5Fo0kviGcBOmwFWZlV25RgMUVZm/KxHe2P1/eNBw7G/y6lOYhlNvqDtu0TKHP8AZUZV+jQysclBYBLDybpFHiXE87jcsGG30ihiMSEoJUbB1FiTQOSwcwHxfF5YlhQI71ADvq42GsT/AI8Uy/lbC3DR8Ym+UFiSCK9COkEV4VDEZag1ppuNH+xirwDF/wApJIDkZiBT6xPMmMnM5PVi2rtoH0qfpsvHZk50wRxrBy8uVK8qjQVyhVB3SwoajmYzicQsOCpiKVI0fuu1X6m43gj2mx6iE5QGKu+GvT9IBYvEFS6Kykg6ivny9IzqnTNYytWi1NwK1y5gURQFXed3AewfLYW3MC5eFKUDMpzcJ5bfOC+FcJyrVS5IrmFyxJapH7wCwYUtZXZ7PYClAYmUW2WpJKza9isSHUClNBnSsh1OKFIIuC7t1j0vArSkMT3qBga1IAtbQx5DwCflnSykh3YPZRNPDTyjbYTiaUrUVHNc0/wulIpYDvfKOTyx4+S0jZXOFWamfxeUFGSQSwSDS+agbfnGX4jNTnmAgAhRZJdxqByFYbJxBK1TJiu5mBFbAVP18esV+0RzLzMXLH9+dY0b5umZxjwyDpygSGYeW0Pkz8pYeNHBFjeIAkaCvWHrDbfaNmloVvZ2WEi1PfvzhiVlLhQYEuCk2Hj+kRfEEJa6Ury+kPj2Tz6JCkZXzDZtd3azRXtpDlLYW8o58R7CHTIbTIyvcfM/QwosCUrl5QoVrsdPorTZPeFQdenlTaHSjpzdtItJQCWemuX0vWGzgBaNITxRi4+ywZLCv5iHA1vc9YYkgOQRr7vSK6Z5JJJerV9ax2ZPFh18P1MUkwtejiFm7AO+pPv9IkKhzivMnNlOjtszuzuLP6RPncCvj6jweLbZNEgDtaFMSxAcFrxCVt+xPLQfaIu9V1dKW6jWJKoISVVYEP8ASJJqikd01Php6PAwTlXylfMMK6Uf3WLEiXTUVci/WrP7DQMesHZaVJ/q8Tr0a0cxM9g1ySB0csLRKqVQxS+EEgl2NWAFABq+pqfPxilTIeCOchwWMD53EFyQFJ7wUrvA6pDP0PP1gou2nLnAviUgqSwIu/vr9IzZSwEZ2NlzpSVoL0tcgqFlAFxQ36QNxmFKSFkjKlIDnd7UBpYBtBFXhixLKl5asARR2Gvzi3N4mSiYFJa+UEj/AEgjr+kDbvBa1QQwmOyJZRCimhyl6PQ+YizP4wcik5nS7gNWnrrSM9gpUxR/MSdXGYkm+Y6ePLrHMTJWDSLbrBFZsXEMSVBRJteKuAWAyyHJcVs2prHBhVrU6ySNrCLn8I4YEMNDoG5bxirvJthrA2bxNkLJTcZUFJHNnevozRU4dKATUP43q3r6Q/j0tKQgBqPf16aRDgZgcHKN3FKv+sVGrsUm9Gp4ZLIUCEigcAkhmuoZrcmgrhUVF35Xbp1gbIJYdAefTyg1gEKLZakjkHHU6vHL5LeTeLpUgzhcOlITcuGbmaq84r9pfhsMr5yAa7AKDbFzXwjuHmJTUuGAGajA0FzQuXMCOK4oKmuCCkADyv4u8R407FIqJEP+GCe8G5xXVOKQoprsPpHETFEVNdRz15NHTxezPktEk2UGYFjv7vFYuPR9+bbxaWkm4iGfKJSXJGx2hr8if4Fh546+ETSZdaAfUwHwaiFMLEPao28PvBWSo+UDWMCTp5C6ZqUhnFNxCgStZeFGHwGvzIkxKnBdmAASB5/uYqrJNTe1YikBaqlyAG8NId8UuY6oricraYgmElJOv7bR1EzcdI6JqgXYNbxILxZJ3LRt2dhD0DrSI01qDCTNZgb+ty8AyUnSpe/nzvpDkJGlIYR4++UcrTKB422rtCX4H+ycJr8gDoIsJLXFN4ry5h2ixhMTlopIV7p9fOJd1gpUT5A9A4Oo90ilxCSQ7Dzt75coLyJyXLDLTQ+Le9oqY6d3nCn9YxhOXI1nFNAGcC/uur/rziNQ5fSDgkhZpdnfU8op45CWp+Ye2jReS8UZuJmMbJLpIJ7pffx+jc+UPMoqUGLuXcDW/KpLecEp8ihevOB0iUQrKCRmFC9th01/eLTTJtoIYWQEpfM5dmoBTvFQLO3hFpSARavP0gFjcaCGSFEPdTOQCC9LE06P4xAcRMVmBWTr+amtARy9IOLvJbarBoTIvyvan3hiUMCVBIqag0ajO9j94G4OYiS6i7szCr/Kgv4Q3j+OPwkBDgTHcFrChBAqK+kJpiWAfi8T8WaVjTupNw2/zeLPD5Xee5DGhDF2Nvd4oYKUXGaum4bdvpGn4fJATRIalddR1L19gQOooE+Ui/IUDR2EE8AKgPQqD7kPod4hlyQrQPyuaj5xc+GyMxBLUowa/maPHHJnUjvFlFkEOSXKgOndpuxrzEApZVmIIPiIvT8WUrNwDZwLU311hfxhf8qdKs1qaXjaFpYRjJJvZXyQ9gA7tDpkx60cbRDmJZ9LeO8Xlk4iT5qZSTXn6xGTRq+/GIs6XZ67RKlYfSFxrQ3K9lJRoyRUOW6aU9IlTNFAWeho/veLJQHf9IqpygkPegfTZtjcPz5w2ySZ4UOEsQoKDkRLiJGnUQoUXHRkx6Yev8phQoARVmn0P/SYl+EkZGAFDp0hQo3l9j/vYl96/vRYa/U+sPApChRiinsUg1itKUStQcsCIUKGBdwx/mN/hPoqKiTHYUL2P0dJofehiAfeFChx2Jjph7o6fWKBoUkXc/SFCjL2U9sCyj3V+9YryzQnXfwhQo2kKOi1iD/LT/l+sDZJoYUKB7E9BLhn5fH7QdwGn+b6QoUZyKjsPi8sdIdilkfEAJbMfURyFHKto6Fpg3H3T1A8Mto7K06n6R2FHTH7TB/cMl3iRI7yeohQooXRGuxPL7xGqxOv7RyFA9CjtHZ8w0qajflHJZr75QoUZs0j6LJEKFCjGzS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AutoShape 7" descr="data:image/jpeg;base64,/9j/4AAQSkZJRgABAQAAAQABAAD/2wCEAAkGBxQTEhUTExQVFRUXGB0ZGBgXFx0YGhoaHR4aGxgYHRwYHSggHBolHh0XITEhJSksLi4uGh8zODMsNygtLisBCgoKDg0OGxAQGywkHyQ0NCw0LCwsLyw0LCwsLCwsLCw0LCwsLCwsLDQsLCwsLCwsLCwsLCw0LCwsLCwsLCwsLP/AABEIAMIBAwMBIgACEQEDEQH/xAAcAAABBQEBAQAAAAAAAAAAAAAFAAIDBAYBBwj/xABEEAABAgQEAwYEBAMFBgcAAAABAhEAAyExBBJBUQVhcQYigZGx8BOhwdEHMuHxFCNCUlNicoIVM0OSstIWFzSTosLT/8QAGAEAAwEBAAAAAAAAAAAAAAAAAAECAwT/xAAmEQACAgICAgEFAAMAAAAAAAAAAQIRITESUQNBEyIyYXHwFKHh/9oADAMBAAIRAxEAPwD3GFChQAKFChQAKFCjhVAB2FHMwvpES8SkawATQoglYtKiwNdongAUKFCgAUKFCgAUKFCgAUKFCgAUKFCgAUKFCgAUKFCgAUKFDSsOzh9oAHQoUKABQoUKABQoUKABQoUKADz04/NTMp+ZPOrROGU3eIO4NYoJUl3JvcRbTNGkbk0IlaSe8T0VzFW1GngYmRjFj+1zB0fUkabUjmGIzVAvcN9hHZkpJUHFOl9Ra4hDov8ADwsgqUSE877v5VirxXjSpmWRJSXXWlymrDk7OeUX5xV8Mp3HS5clhrygVhpnwypQTlXkYG1zs9LNStTGaXLJphIs/wAEUMmZOYvYJKkpPMuKxNiVkAd4LF8wL9HBjJ4/iEx1DMWJqGvz1bwMckcSUGD20290hzVCizVpUwcGvp096xYHEyAxNnN/dIAyVhVzcb1blHMfiBloC9wQbA0bfT5QtjaoPyeKEu5bxh38ef7XzjHGapLaZu813vX1i5JxtHr6jwMKxcTQzuIkXUY4niJ0UfOA3xy7W1q0cGIpasPA+IXTjVH+pW9zCOMUD+dXnAsYrl94RxUFhxCU3ii0h8yvOIRxGaz51P8A5jA/+KhGeILQcWXxj5ocmau29K8ojTxac/5z5v8ASKBn+MIzgeUPAUy9N41NFphHW0MRxvEf3ny/SsU2BjuYCFgKLszj85IJMwgAXIH/AGwIT2xxUxYlyVklSmBKEedmHU+URcSdaCBenl7aF2aSmWJiiC4lqAO3dqf+oeMNEsL43jc4y8qppUz5lJypCujAFvX5AMZhWoEE1t87tp9opSJ4KiFLLaBjlHLlYHw6QZ4f8NyVVSP6QaEt86tSBjXYzh+JnSlFUvOA2lQS/l5wVk9sJwulBbUggnyLQP43xnKMoJQHazUZ+iSajk28ZrEYz4oAUplDWvoKuLwVWwuzfo7Yq/u09HPvaJj2xp/uta9/9L3jDocDnyq/SEjFOLmJtBxNoO24/uVf833TEn/jRNP5SvBQjE5wSIcVw0kSzbHtpL/upn/x+8KMKx3+X6wofEVllUw2PXbx56aRYkzBoH8fvA+WoABi3Py5dYvSmSkVc++XSJcjVRCCZwFW8Yfh85eYAQlNNA+hveKCZhJFCUvVteXTnFtbqOVLpSBYU8IdurQcVdFxM1J7zqGark/IPaKmOmpU6QXIGhensxXMshh4puQC1Ro+4h6EuCKh/wCprilWBo50EWmnkmqwA8XKVVj73iXA4Qg5lF/lFqcciSs1qWo4ewo1ucKUklN0vpXZnYaGJZSRcybgG9GudBSvusNc1airDMQG3PdLw2WhRSUKoXfw8IaoEEVyjUGpYdLjrWHYUD/4ZYUoZqqNGIcNoRo31EFykJDEG1Dz5kWiCYAKtmUTT56/SGSZa1gFSsoqabPu8Q20sD4/Vk6mbu/u0PMw3h8nDoUmmZJ5hn53tHU4bLX83KJplWiP4hhvxH2peHTENWp5ey8RJB/WEPA4TfZ9Ib8Qn9wB9oaxe0IDcevnDBiEz23lCE3eEJZ8YcqV06aQKxOjpnRU4ti1IRmSzksx19tFuRKUSzfMAfO28Ce0EwIAQr8xsPB68rQ080S0QLxMxQALMbtQ3FLtyggZxlSfipTmsEoUWDMXNHuSfKFwpAy1FDUWoKOX5mmusQ8cxQCQggksSEgm5oATs2a++to2pGTwRyZoVKzpB2yk2LaVtSOpxhSCEZU0AejEkUYbufdoESsUpA1YkOUuC4o3Xp8ovzC5Chlqx5g0oHsDo8TnTKVbQN4vjFH8ySW2Hv5wPwc1SlvUNvodD+msHRwdU8/0k7VJLDSjH5adIrSOHJDp9PU82hOV4Y1BluTiwoZKKISz29kN6NEUmUpJcd1NO62qra25ikdl4Xv5SxDVBJ23Z3r4bw7GYQp3L0c30YU2A2iaGWviqDg3Tcef2MNlzCXr0p61gfMdDF1EGpHqai/IfKLmFxSVCg8xWHxoluyyJivf7Qo6G3+UKHxZNomloA7xIpsR9dYsS5oKQasPXwjG8A4Mud31lQli3eIKzoASbbnwvbYYCQFZQkaULMlhSg1A3NYzpbN1JvASkoBANiA23sUgjh1pQCoAFVhm3+wiksshywJFm0HPc/SIEYk2ItShBbfp43gy8BSRW4ikZVA2NSB5n9ukBMGpRmIWuYopWQHJbVm5wempKhYEVcHQMIqpwaLsHHLXdj6xrHozn2EFF02JDWszaDYvHRMKhmIYm1XYC2jC5pygdKxgC/hoSpRcOo2du8zjXmfKLy1lw5Dhu67Ghr4CBqgTtjpilAdzvW151NdDbl0EMXKLhSimlSfmOgh2IxYQHYl9Bd/f0jiZxNSAwNGU5+0L1ZXuiGRLmO5CGbNepOjCtaiI8QyC+arBhmAFmNHbw58ofPmBTF6E2DZidb3LN5xTlpyH8hc1sAwZgx23rUm0JAy/M45KCWMxLi4BcvqGAf8AaKX/AInkE1Kgw/slvJMC+I8ISapBC1OWCh5kNTW2xjJCdlJFX1feM5SkilFM9Fl8ZkzSyZiXO7pJ6ZgH8InTi5Y/rADWzAn3yjzxGIpW2sNmKDuwa9DWM/l7RpwPRP49DtnQTXUDprCGPRTvJLvXMBYx5uZiTbbc0+cRlT0396w/lXQuDPS1YlDf7xHIgiIp+JQz/ECW2N3papjzkKrlevWIJmYEs46VeH8sbE4M9NlcQylkrDEVJ/Y190jKzsbLXOUqdNSlzVzYbV90tGelEq9DUwa7OcCV8VE0pCUXDs5cEWL0ufTeHHyKyXBmuk49DAIBWFVLJIJLBg5Fi92t5xXxk2YtRC0OSTkq7ZS1iXoNucEJM9CHAyhVyPCloqTsaQp6KBsLFrP720jVyyqIUMOwRiZKlEJAyuqzv3rAh9NIjcpJzKsmqbk/r5eLQ7ifePdUQPzFmpzNaBjAsAktmBYUIqAdjXxhtyl6ElGD2aCXIFctKFgdDoaABrRInDMD3jzFjzsDWAGAxmVZKiQm9yzvcPQ7eJjQieGBcEHWh8OsZuzRNE5dPIUs1Nz0iwoBq1Hv5RXRPTmYkdC7002aEVpIUkDnW16sdekSpMbgtlXG4Ny4BIFw7dANKc4phIQH7wFLPvQkW1+Zi9iVt3u6QL6NT5VbzipOzLqKiliOlSbxaZDiRZlaVG7wo4rEZaMKbqY+TRyM/jfbNPkXSDKJ7d1SQkMAkIsAPy2plApSkXZEwJL95yGV4Ur9IZJkkg8hVw1dSft8oYqSkK/MXry0NNyRvuIuTvAoKiXGqSo5Q4Sq5di40rbWIgs5iQLPqw2ppb6ax2WHVd2oLmu1dH9IdPSSlgGYFtfW/wC0L9Fa2OWHTQiuooWFGDDqPERTx5mKlkSS1NXfLV2pf50hy1kszk5bsQHsxA9eUB+PcZ+AjKlRKyNwWFwXHKsaLRmy5wbiJlFaGSFAJCnOrK2cuflBSTPQqYoVJ57sxYm8eV4HiZlzkzallAq5h6+MejYrGyykzTnSksQM1C9AHAqz+NIraM1hk8vFFglagVO5AIcXJd6AWFd4IJAcUJDXsAC2gt4bCM9I4vLC1FKSbgO1Cbl3fUvTVovI4gj4YGZbqB72Wt+VBSJkjSLL2LwpUXcMNGFrkWLnSKsxK6JBYmrXy5dj1NrRDw/Gy0k5VEJo7g/8xvV3rBLFkLl5gQSKjY0avr1EL3TD1gBz2MwByRV2Nq1FAGAoG5nlADjfCVS1fEQCZanIBuGuGeoG8amVmSzkE56Cmj17pSANW5aRydPK1j4gSQQQHAT1DNaw8dXglFNZGnTwedLxFSNI4nFARZ7ScFXhlOHVKP5Vaj/Crnz1+UAyqMn4yvkL4xQJvEap/NopKXEZXvC4BzCScQXv+sS/Hq7PyeBIXC+KbRL8Y+ZruzPDziJpzAfDQMyzbojx5aAx6B8AEErIqMoyhg2wAO20YLsDxAIlYl7pTnqdgwHNzFtfEp8wpUVMHdIoBy6m141jCo0iOf1WzQzgBVk5RVyWazAv6ftFFLZfiFjmezc9vSAPFONrNFLcE1t1FhSw1OsWOG8WUcrFLWym5oC7aWvyEXFP2TJp6JcQliyP6ksWFmq12gVxPiyZRZQd9B8y5jRYjIylEAbhyDvRz+Y1rGM4/wALmzGmpQScveCQST/iFKmtQKuNYpSaRnKNuxnFu0gmS/hol5KjvEgmhfa+nSLnAe0oEsy5lejBxpyLbRjnhBbVF4m3dgsYPWcLjpawFI0IDVcDdtnArzi4Z5KilyRQhmB51qG6+UYXshj3JCndLGmqeg2v5Rskz2UTmoK+WzcjY8oTiaxkToqe8KUBJAzat6BotScI7kEhLUYkeZ96xNh5wKaAMWPXwNOe8WZmKzpCSkIOrAVry3rENteisAoSpg1HiAT8jCi/NlsWYHxEKHcRfUEcOlKgdRypl25Ew2YpqDnfUekcwslTArFBdjR/vCm8t387e9YcUr7Bt1ZW+Eo0Arv938YmVgSACuhuwpfaJZU7KWLkioAoNukC+PcfQmWzqCvnS7P4h+sVQuQN41xISnACczZSdLMeb26xgcZiSskkvEvE+ImYSSol/L9Tzge8LbslyxQ5oN8N4ooy/glzkcoL1ZmI8KeDwDeHS1kEEUItDINjw3DpBDvarft8xFjjGISWSlrMSKvVyK6fYwIlceWtJJSCUJGYCgI5DQOfbwPTxN2cEmmremjxXLFFG44NKBS4GlhSxAI8fb2g2hTFgLUFXoGF9Ybg8GmXLSo02c0LuaW+0cmqypUouWBJa/NucT5FaSL8bptgufgym1gp/q5IuX0J6xYQlKA7hTPX8yieTX2iZM5E2lXSag6ddH9IjwU6XVCXcE3BrcGuoob7QP7RrZzHISpC0zEuhScp5bk7N610jyLHS8kxSAcwBuxD+BtHsWJSxBJASAczs3z9+cYDtrwoS1/HQpOWZdLhwQAHG6T6v4ShSXRkwreOwiI40BnYo7HIUA7JJOIKHA1b5O3qY0PBOIKmJWhZsl0npp0jNRZwOMVKXnTdiK8wR8nfwhqVA42cxGJUtWaqTsKN+sSYbiS0c/kf18YgmTSpRJLk71iNdogr9BVHFMynJJJI/Mx8K0aDU3tOrDoByBeZwkGldTrahpqRGKVDCmLsgZNVmUSwDklhQBy7DlHGhxRCgESYTEKlrC0FiPnyO4j0HhPFkzZaVC795FHBsXLWsR0EedNFjA4pUpYWlntWxBuIadAewSZjEeNfesOmygqpNLtWhGoOhakZjhHaQLIoQKPVyDqb+2jSEFTKQqlXYAuNOkDWLRSeTpUrQEjmoj0EKErDgl6V6xyIwa2w8Uv/AFFrdR4w4qQHeg5xWnzcjsQpQLMFCh3L6QH4hxAAOtYCS4LGulAL2ppd9I28aVWY+S7ok4rxQJGcjuuQkpNTcOTZrsK/bz3jnGDNUQwHTQOTlGwcknc9IXHONGYcqXCRQVoIDhzEyfILofnjmaHTsOpJZSSk0oQxYhwa6EEEciIjymAksYVKVKSkqCASxUbJfUs5boI9Bk/hJjVAELw5BDgiYogjQjuR51KpHun4Odp/jSlYWYomZKDofWXQN/pPyI2gBgDhv4UYuWvMpchSWUFJC1d4EEN+TdjfSI8D2FlSlZ1hZKCGCzQKD6AOS4t6R7ZGX7U4FQV8Z+4wBGxdntY90QLI0Yzi2FzjMK5X7u/PwYQhPICEkDKrul2GhYMOUSLxX8wICSoG6tv7OlbGOz8ahCcxUGJZxVzsGvEvWDZY2KXhwn8tB731hKcNlSDXdgxqSKdKRwKzgZVGrijVfwd4nlYdeW4LCxNTtX28TaWylb0QYhBJuwbYe6R5d2zJE8uSdA4YMALeZ9mPUv8AZZnpKVqCSGCxmoCdDyO8RdoPw6+Ml3JUNiAaABxTLYChGgiX5Yp02JxbR4iVPHCY9PH4WIygmZNSzkk5XN6MzbWvGC7QcAm4VXf7yCWSsUB5EXSrl5Ew1KL0zNwklk0v4Xdl8LxCZOkz5kyXMSgKlBBSMwchZ7yS+XuU/wAR8NMfwPnPTFyyNzLUD5Zo8t4JxSbhpyJ8lRTMQXSfkQRqCHBGxMfS3Zrt1hcVIlzTMTLWoHMhRqlSfzJfXQjcERZmeU8V7Bq4ay5k2XOUtJSJaUElgUkrrZma2sLs1+F/8fJ/iZWIEtClKAQqWSQx3CgDBjtfjjNxiiheZyShOiQEpS2/eZRI0zGHcC43OwwQlK1JS6nSQFJcqJJIFXzPXYROLNWnxQ3/AMjlP/6xP/sn/wDSGzPwPmaYxHjKP/fHrXDeLSpqUETJedSQcoWCQWDhnekCfxD7Q/wOBmzQWmKGSV/nU7HwDq8IeDPJ8zcdwAw8+ZIEwTfhqKCtIYEihYHYuPCKJAh0w1e51JqTziN4BnHjhMaPsB2X/wBo4xGHJUmWxXMUlswQlhRwQ5UUiu76QP7S9n5uCnrkTgykmhZgtP8AStPI/KouDAFgsGPauzv4S4PF8Pw89E+ambMQhalghaQS3xJeVg2U5k3cEVdmjxMCND2V7YYvAKfDzSEkuqUvvSldUvQ80kGl4BHq0n8D0JLjGrB5SgP/ALwEmq/gcRMw0yYo5FUUUkOCxSWL0I2j0/sD2ylcSkZwyJyGE6W/5TooboLFj1FwYudpuD4bFyjLnZHY5F0zIU1CKv4WMMFg86Ex6g+Yr6QoyGImTpK1SisgoJTQUobh6sb+Mdiah2bXPo9J/EufKwfDggLaeopyKpnWQoGYVUqljXSqeUeG47i06cXmLJqTRgK3tfxg72+7RzMZiSqYpLJ7qEpfKEiviTcn6ARl0Csa/g5x0tDx6Z+FfYb+JWMRPT/IQaA/8RQ0/wAo18t4Cfh92SXjp4FRKQxmL2GiR/iP3OkfRWDwqJSEy5aQlCQyQLACE8AeafjR2YC5acZLT3pYCJgH9h+6r/SS3RQ2jxVaI+t58lK0qQsBSVAhQIcEGhB5R8zdsODHC4qbJIYJUSjmg1QfIjxeBO0AAAgt2d4svCz5c+We8gu241SeRDjxgaBD0DaFY6PqnhHEUYiTLnSy6VpBHLcHmC4PSLM+UFpKVVBDGPHfwb7S/DmnBzD3JlZb6L1T/qHzHOPZYGB5Rj0zZU74S0pJCjVmDVYgk0cV1vziLH4ETMjEMHYC1Wr1pGw7dcNSoJnEEgDIsB7GqTTYuP8AXAaRhEpCUJt7vzh+rNEwVg5SUEIJYs4d/FizX9Y5L4+p1ICkDvDIoB8yer7PUU6tEvG+GKdKgmpDd6lNCPmPGAq8QoZAEHKxYNlY2Js6iHubjkCIzlxat5NoJ3RrMJj5GRS5hWtLgqSgEM1ud2pzg8J0+a5QlkH8pURYgFwA5Pi8Zjs2qeFpShDpIeiWDt3gdCXuSdo22HxBSckwnPcgAkAdbAa+W9eSSTf9/wALnaMrxfBTGOYKNaO4HgkW+UZbinCUTpSpUx2OrVSrRQ6bPyj1qblJCXvWjv1BB5c4A9q8HLlyyqqQSHYsNXOXU8zvGnjbjijNy5Hgk7sjMQsJMxAcs5fzYCo8Y2mBwkvDyJcvKsjOVB0gqdQAJKhrQeQFIdjAhac6QosHF0qIZ8oI/q2axilh+JiWgEhYJsCc5e6SSzO9Y64Uk7Oead0i2lQE1Sg4SkMXepevQuGYQ7FpE1PxZZ3LancinIAg0oKQO4bMUXzqdLglwSoPUF9ah7QXkJKCQkAIa5YuTRnezaMa11jCTZ2RjGqZT7PoXmRMC8qwsKGfvE5WIN6JsKNrpDfxk4scQuSVrCJYQoy5SRnKpn9S1GgCfypFHopneLSR8JedFRttWrO1xSMZ26x4nmUpNAnMhudC4POnyhpmU4/6Ms8KE0EeAcIVisRKkJcfEUxI/pTdavBIJ8opszSs9w/AvgAkYNWKUBnxBccpSXCB4nMroU7Rre1PBsJjZRlYhKVf2VAd9B3SoVHSx1iDDhKEoQlkoQkJSlIFEgMkDoIbNngG21YlzK+JnzXx/gq8JPXJWKpNDooXChygeBHvnbXs1Lx0tJJyTUghChUNsobP5PzjwnGYVUqYuWsMpCik9R9NYSlZThRa4JxebhZyZ0lWVQoallJLOhTXSWFOQNwI9n4D2qRiZYVLBB/rDB0kAOml6ux1jwoCC/ZzjK8JOE1FRZaSaKTseex0PiIllRwz1zF4JMxZWZCVk0zKuWo5pyjsWcL2okzUCYibLSlQcBaglQ3BBNC7won5DTieGfDWslkqOtAT6QR4XweZMUHGRLgFaqBIOu58I2+C4clNCB419Ysz8KxDJFiCTfZvWOyEWzhk0je9nOK4DByEyJS1ED8yvhLdStVHu6/K0Fz2swv94f8AkV9o8zlSmfQfL9dIkEt9H/ZvvF/H2xWekL7VYYf1kvYZS5jE/iYcNjZAVKQTiUEBBIKTlfvAk0IFw9ja5eghICWYcuUdELjkDBS+yk8t3pQd6FR0vZJhyeys3+3LBJYPmD9HS/yjesDVrat94aw2r9hSFxHZjsL2amoUlQmMoKBBQkqIIq4rpd49j4f2vJSkTJYJAGZQUznUhLUdnZ9YxiUmwIvY09PGLctR0SPrypBSGGu2PHZk7DmVhlfCUsspZYkJuQADQnc6PrYbwDEkjIv84etQ5uCKuz6HcQz4hPdKdd9dzpFfiE0JUFpYkaWOn6aRjJ39JpBVk36ZUvESh3fzJJSSbWP1ihK7MSpS0zKkg/ldq0YuOfS8UOA8QbKqgSlTtvmNRXZ41QmOnuhPR3jJYuL2U7WVor99bukoGgBDEVqSO9ZrNFbjaipPw0hs3doaVo5rpBYrZNSG5QD4vxIoCk5QaONX8aMRCmq0whl6B5KpLFa1EMBS1tj0FekZ/i3HVTCUqJIDHK7p62bxh/GcYqYHzF9hbpWAk/DhRdRYMxFn86DWK8fj9yNJS6OqUMpNRpmIYPsAB7aB3F0ZUZmP5gS1hQd61BTo8FpUgC3LXp+8VZk1KgoMVINDQ1dwRWNKwS2rwZiXxhaKJSFM5roTqzVLb8o5jONzZicjBIJFUv6+/uzjOG+HNaoFcpSNPE/mvTk8NnzEiW0ty48T926Rny7RpWMMJrxJlYZSlLK89JSFAEsCcyzrldw2vSA3DODyVh5iFPyUQCPCLi8CtagVCyQlIFQEjR+VX6mNl2K7L/GUVLSyEtUj8xuw3sPOJTpOXf8AUElf0v0ZqX2dwdP5KyOcxf0VBfgmEk4SYZuHlkLIKcxUVUJBLBdrdY2fCOyMvLMVMSQFVllSqJSoFiW/qF9rQH4nw4S1UKsr919Q9/SNU17Mmn6Y9PHJp1IG7D5UiIcYmWcq6gfT0it8Jrgnp9fnHfhhg/8AUHvbZ+f6Q3w6BKfZJ/tObYqLOeX06QKx+CTOmfEmSpa1MxKkAlhavLn8oIZUk8vbRcw+GQc1WAHX0hSnGPoFCb9mdl8Ikj/gyuREtI01AhyuHIDES0gckj7QXxKUgAhTi9AQK6w2atKkpy+Ndf2asLnppBw3bBYwaDfKOTfpCiwvCgkl28IUGAyRzMQzMzv9RSJP4x7Cvpy6ww0N6HYN+0ShXz+cdSa40jlp3bJ0THAd/KHCZ4A7jZvfnHChm+cdAcUr6/OFyKolE3oPlDwvSnnEQcUY87N06/eIp7m8t3qSCKaJFb9LQMaJQsl7U5hvbREMQXZSWL2zC294XwnBdvLr99IrzsMp8wYgkDWiedLOHofOGsidFmTKALilGo9avqdHvzMWJc9i4Dlnan3gfIkKDZlZjej7hhszNTlyi6lPvaJe6Y8Vgk+LqLGIsSyg7V6R1AL70bn1h68Kp2o9KPd69NvOM3spHeC4pSQQWyWc3ckED5Fo0kviGcBOmwFWZlV25RgMUVZm/KxHe2P1/eNBw7G/y6lOYhlNvqDtu0TKHP8AZUZV+jQysclBYBLDybpFHiXE87jcsGG30ihiMSEoJUbB1FiTQOSwcwHxfF5YlhQI71ADvq42GsT/AI8Uy/lbC3DR8Ym+UFiSCK9COkEV4VDEZag1ppuNH+xirwDF/wApJIDkZiBT6xPMmMnM5PVi2rtoH0qfpsvHZk50wRxrBy8uVK8qjQVyhVB3SwoajmYzicQsOCpiKVI0fuu1X6m43gj2mx6iE5QGKu+GvT9IBYvEFS6Kykg6ivny9IzqnTNYytWi1NwK1y5gURQFXed3AewfLYW3MC5eFKUDMpzcJ5bfOC+FcJyrVS5IrmFyxJapH7wCwYUtZXZ7PYClAYmUW2WpJKza9isSHUClNBnSsh1OKFIIuC7t1j0vArSkMT3qBga1IAtbQx5DwCflnSykh3YPZRNPDTyjbYTiaUrUVHNc0/wulIpYDvfKOTyx4+S0jZXOFWamfxeUFGSQSwSDS+agbfnGX4jNTnmAgAhRZJdxqByFYbJxBK1TJiu5mBFbAVP18esV+0RzLzMXLH9+dY0b5umZxjwyDpygSGYeW0Pkz8pYeNHBFjeIAkaCvWHrDbfaNmloVvZ2WEi1PfvzhiVlLhQYEuCk2Hj+kRfEEJa6Ury+kPj2Tz6JCkZXzDZtd3azRXtpDlLYW8o58R7CHTIbTIyvcfM/QwosCUrl5QoVrsdPorTZPeFQdenlTaHSjpzdtItJQCWemuX0vWGzgBaNITxRi4+ywZLCv5iHA1vc9YYkgOQRr7vSK6Z5JJJerV9ax2ZPFh18P1MUkwtejiFm7AO+pPv9IkKhzivMnNlOjtszuzuLP6RPncCvj6jweLbZNEgDtaFMSxAcFrxCVt+xPLQfaIu9V1dKW6jWJKoISVVYEP8ASJJqikd01Php6PAwTlXylfMMK6Uf3WLEiXTUVci/WrP7DQMesHZaVJ/q8Tr0a0cxM9g1ySB0csLRKqVQxS+EEgl2NWAFABq+pqfPxilTIeCOchwWMD53EFyQFJ7wUrvA6pDP0PP1gou2nLnAviUgqSwIu/vr9IzZSwEZ2NlzpSVoL0tcgqFlAFxQ36QNxmFKSFkjKlIDnd7UBpYBtBFXhixLKl5asARR2Gvzi3N4mSiYFJa+UEj/AEgjr+kDbvBa1QQwmOyJZRCimhyl6PQ+YizP4wcik5nS7gNWnrrSM9gpUxR/MSdXGYkm+Y6ePLrHMTJWDSLbrBFZsXEMSVBRJteKuAWAyyHJcVs2prHBhVrU6ySNrCLn8I4YEMNDoG5bxirvJthrA2bxNkLJTcZUFJHNnevozRU4dKATUP43q3r6Q/j0tKQgBqPf16aRDgZgcHKN3FKv+sVGrsUm9Gp4ZLIUCEigcAkhmuoZrcmgrhUVF35Xbp1gbIJYdAefTyg1gEKLZakjkHHU6vHL5LeTeLpUgzhcOlITcuGbmaq84r9pfhsMr5yAa7AKDbFzXwjuHmJTUuGAGajA0FzQuXMCOK4oKmuCCkADyv4u8R407FIqJEP+GCe8G5xXVOKQoprsPpHETFEVNdRz15NHTxezPktEk2UGYFjv7vFYuPR9+bbxaWkm4iGfKJSXJGx2hr8if4Fh546+ETSZdaAfUwHwaiFMLEPao28PvBWSo+UDWMCTp5C6ZqUhnFNxCgStZeFGHwGvzIkxKnBdmAASB5/uYqrJNTe1YikBaqlyAG8NId8UuY6oricraYgmElJOv7bR1EzcdI6JqgXYNbxILxZJ3LRt2dhD0DrSI01qDCTNZgb+ty8AyUnSpe/nzvpDkJGlIYR4++UcrTKB422rtCX4H+ycJr8gDoIsJLXFN4ry5h2ixhMTlopIV7p9fOJd1gpUT5A9A4Oo90ilxCSQ7Dzt75coLyJyXLDLTQ+Le9oqY6d3nCn9YxhOXI1nFNAGcC/uur/rziNQ5fSDgkhZpdnfU8op45CWp+Ye2jReS8UZuJmMbJLpIJ7pffx+jc+UPMoqUGLuXcDW/KpLecEp8ihevOB0iUQrKCRmFC9th01/eLTTJtoIYWQEpfM5dmoBTvFQLO3hFpSARavP0gFjcaCGSFEPdTOQCC9LE06P4xAcRMVmBWTr+amtARy9IOLvJbarBoTIvyvan3hiUMCVBIqag0ajO9j94G4OYiS6i7szCr/Kgv4Q3j+OPwkBDgTHcFrChBAqK+kJpiWAfi8T8WaVjTupNw2/zeLPD5Xee5DGhDF2Nvd4oYKUXGaum4bdvpGn4fJATRIalddR1L19gQOooE+Ui/IUDR2EE8AKgPQqD7kPod4hlyQrQPyuaj5xc+GyMxBLUowa/maPHHJnUjvFlFkEOSXKgOndpuxrzEApZVmIIPiIvT8WUrNwDZwLU311hfxhf8qdKs1qaXjaFpYRjJJvZXyQ9gA7tDpkx60cbRDmJZ9LeO8Xlk4iT5qZSTXn6xGTRq+/GIs6XZ67RKlYfSFxrQ3K9lJRoyRUOW6aU9IlTNFAWeho/veLJQHf9IqpygkPegfTZtjcPz5w2ySZ4UOEsQoKDkRLiJGnUQoUXHRkx6Yev8phQoARVmn0P/SYl+EkZGAFDp0hQo3l9j/vYl96/vRYa/U+sPApChRiinsUg1itKUStQcsCIUKGBdwx/mN/hPoqKiTHYUL2P0dJofehiAfeFChx2Jjph7o6fWKBoUkXc/SFCjL2U9sCyj3V+9YryzQnXfwhQo2kKOi1iD/LT/l+sDZJoYUKB7E9BLhn5fH7QdwGn+b6QoUZyKjsPi8sdIdilkfEAJbMfURyFHKto6Fpg3H3T1A8Mto7K06n6R2FHTH7TB/cMl3iRI7yeohQooXRGuxPL7xGqxOv7RyFA9CjtHZ8w0qajflHJZr75QoUZs0j6LJEKFCjGzSk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3886200"/>
            <a:ext cx="35861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40386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Procedures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Not following procedures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No procedure established for common issue, but should be (suggest one)</a:t>
            </a:r>
          </a:p>
          <a:p>
            <a:pPr marL="342900"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Established procedures impractical – suggest revision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8610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3962400" cy="64008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Pre-Job Inspections</a:t>
            </a: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Required pre-work checklists or inspections not completed </a:t>
            </a:r>
          </a:p>
          <a:p>
            <a:pPr marL="457200" lvl="2">
              <a:defRPr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(Ex: Crane or winch operated without pre-op inspection completed or equipment deployed without completing pre-deployment checklist)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990600"/>
            <a:ext cx="4618038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trying to improve?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Safety Awareness for everyone aboard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Daily habits that affect our safety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Procedures that could be done more safely or efficiently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Maintenance that we have become careless about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181600" cy="64008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Communications</a:t>
            </a: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Lack of communication 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Communications equip not working</a:t>
            </a: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Equipment working, but cannot understand each other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80988"/>
            <a:ext cx="3316288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NOT to report on SOCs?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Personality conflicts</a:t>
            </a: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Work it out in person or report to supervisor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4000" b="1" dirty="0" smtClean="0">
                <a:solidFill>
                  <a:srgbClr val="0000FF"/>
                </a:solidFill>
                <a:ea typeface="+mn-ea"/>
                <a:cs typeface="+mn-cs"/>
              </a:rPr>
              <a:t>Non-productive complaints (Whining)</a:t>
            </a:r>
            <a:endParaRPr lang="en-US" sz="4000" b="1" dirty="0">
              <a:solidFill>
                <a:srgbClr val="0000FF"/>
              </a:solidFill>
              <a:ea typeface="+mn-ea"/>
              <a:cs typeface="+mn-cs"/>
            </a:endParaRP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“My roommate didn’t flush the toilet” is not an SOC issue.</a:t>
            </a:r>
          </a:p>
          <a:p>
            <a:pPr marL="342900" lvl="1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“Toilet lever left open, causing sewage tank to overflow” 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is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an SOC issue.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need to improve?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It’s the right thing to do.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 protect each other from harm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 create a positive and safe work environment</a:t>
            </a:r>
          </a:p>
          <a:p>
            <a:pPr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 involve people in their own safety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YOUR tool..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  <a:solidFill>
            <a:srgbClr val="FF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safety cards are a tool </a:t>
            </a:r>
            <a:r>
              <a:rPr lang="en-US" sz="40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 the vessels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to </a:t>
            </a:r>
            <a:r>
              <a:rPr lang="en-US" sz="4000" b="1" dirty="0" smtClean="0">
                <a:solidFill>
                  <a:srgbClr val="0000FF"/>
                </a:solidFill>
              </a:rPr>
              <a:t>engage</a:t>
            </a:r>
            <a:r>
              <a:rPr 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the people who are on the vessel to </a:t>
            </a:r>
            <a:r>
              <a:rPr lang="en-US" sz="4000" b="1" dirty="0" smtClean="0">
                <a:solidFill>
                  <a:srgbClr val="0000FF"/>
                </a:solidFill>
              </a:rPr>
              <a:t>find and correct</a:t>
            </a:r>
            <a:r>
              <a:rPr 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problems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BEFORE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they become an incident, audit hit or injury.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Participation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648200" cy="4114800"/>
          </a:xfrm>
          <a:solidFill>
            <a:srgbClr val="FF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See something wrong and not sure how to report it? </a:t>
            </a:r>
          </a:p>
          <a:p>
            <a:pPr marL="0" indent="0">
              <a:buFontTx/>
              <a:buNone/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Complete a safety card.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49375"/>
            <a:ext cx="37322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5240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Safety Observation Cards (SOCs) do this?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8768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SOCs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provide a way to identify and track things that need improvement.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SOCs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notify bridge and engineering of items that need to be addressed.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Bridge reports progress back to the crew in the safety meetings.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Bridge notifies Management of important issues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6083" y="-1"/>
            <a:ext cx="9144000" cy="6781853"/>
          </a:xfrm>
          <a:prstGeom prst="rect">
            <a:avLst/>
          </a:pr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50000">
                <a:schemeClr val="bg1">
                  <a:lumMod val="75000"/>
                </a:schemeClr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225" y="76200"/>
            <a:ext cx="646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Safety Observation Card Process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1749" name="Group 55"/>
          <p:cNvGrpSpPr>
            <a:grpSpLocks/>
          </p:cNvGrpSpPr>
          <p:nvPr/>
        </p:nvGrpSpPr>
        <p:grpSpPr bwMode="auto">
          <a:xfrm>
            <a:off x="1544638" y="914400"/>
            <a:ext cx="6151562" cy="5867400"/>
            <a:chOff x="2533650" y="780643"/>
            <a:chExt cx="5736600" cy="5476806"/>
          </a:xfrm>
        </p:grpSpPr>
        <p:grpSp>
          <p:nvGrpSpPr>
            <p:cNvPr id="31750" name="Group 53"/>
            <p:cNvGrpSpPr>
              <a:grpSpLocks/>
            </p:cNvGrpSpPr>
            <p:nvPr/>
          </p:nvGrpSpPr>
          <p:grpSpPr bwMode="auto">
            <a:xfrm>
              <a:off x="2533650" y="780643"/>
              <a:ext cx="5666396" cy="5476806"/>
              <a:chOff x="2361399" y="590230"/>
              <a:chExt cx="5942013" cy="5743204"/>
            </a:xfrm>
          </p:grpSpPr>
          <p:grpSp>
            <p:nvGrpSpPr>
              <p:cNvPr id="31752" name="Group 44"/>
              <p:cNvGrpSpPr>
                <a:grpSpLocks/>
              </p:cNvGrpSpPr>
              <p:nvPr/>
            </p:nvGrpSpPr>
            <p:grpSpPr bwMode="auto">
              <a:xfrm>
                <a:off x="2361399" y="590230"/>
                <a:ext cx="5942013" cy="5743204"/>
                <a:chOff x="1636564" y="449846"/>
                <a:chExt cx="6087258" cy="5883589"/>
              </a:xfrm>
            </p:grpSpPr>
            <p:sp>
              <p:nvSpPr>
                <p:cNvPr id="31759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95679" y="1187021"/>
                  <a:ext cx="4452937" cy="4460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8" name="Freeform 6"/>
                <p:cNvSpPr>
                  <a:spLocks/>
                </p:cNvSpPr>
                <p:nvPr/>
              </p:nvSpPr>
              <p:spPr bwMode="auto">
                <a:xfrm>
                  <a:off x="1941608" y="449847"/>
                  <a:ext cx="3107749" cy="2296948"/>
                </a:xfrm>
                <a:custGeom>
                  <a:avLst/>
                  <a:gdLst/>
                  <a:ahLst/>
                  <a:cxnLst>
                    <a:cxn ang="0">
                      <a:pos x="155" y="206"/>
                    </a:cxn>
                    <a:cxn ang="0">
                      <a:pos x="241" y="158"/>
                    </a:cxn>
                    <a:cxn ang="0">
                      <a:pos x="272" y="81"/>
                    </a:cxn>
                    <a:cxn ang="0">
                      <a:pos x="238" y="0"/>
                    </a:cxn>
                    <a:cxn ang="0">
                      <a:pos x="0" y="161"/>
                    </a:cxn>
                    <a:cxn ang="0">
                      <a:pos x="77" y="152"/>
                    </a:cxn>
                    <a:cxn ang="0">
                      <a:pos x="85" y="154"/>
                    </a:cxn>
                    <a:cxn ang="0">
                      <a:pos x="155" y="206"/>
                    </a:cxn>
                  </a:cxnLst>
                  <a:rect l="0" t="0" r="r" b="b"/>
                  <a:pathLst>
                    <a:path w="272" h="206">
                      <a:moveTo>
                        <a:pt x="155" y="206"/>
                      </a:moveTo>
                      <a:cubicBezTo>
                        <a:pt x="173" y="178"/>
                        <a:pt x="205" y="159"/>
                        <a:pt x="241" y="158"/>
                      </a:cubicBezTo>
                      <a:lnTo>
                        <a:pt x="272" y="81"/>
                      </a:lnTo>
                      <a:lnTo>
                        <a:pt x="238" y="0"/>
                      </a:lnTo>
                      <a:cubicBezTo>
                        <a:pt x="131" y="2"/>
                        <a:pt x="40" y="68"/>
                        <a:pt x="0" y="161"/>
                      </a:cubicBezTo>
                      <a:lnTo>
                        <a:pt x="77" y="152"/>
                      </a:lnTo>
                      <a:lnTo>
                        <a:pt x="85" y="154"/>
                      </a:lnTo>
                      <a:lnTo>
                        <a:pt x="155" y="20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439" name="Freeform 7"/>
                <p:cNvSpPr>
                  <a:spLocks/>
                </p:cNvSpPr>
                <p:nvPr/>
              </p:nvSpPr>
              <p:spPr bwMode="auto">
                <a:xfrm>
                  <a:off x="1636564" y="2432429"/>
                  <a:ext cx="2222374" cy="2859627"/>
                </a:xfrm>
                <a:custGeom>
                  <a:avLst/>
                  <a:gdLst/>
                  <a:ahLst/>
                  <a:cxnLst>
                    <a:cxn ang="0">
                      <a:pos x="183" y="158"/>
                    </a:cxn>
                    <a:cxn ang="0">
                      <a:pos x="158" y="91"/>
                    </a:cxn>
                    <a:cxn ang="0">
                      <a:pos x="166" y="51"/>
                    </a:cxn>
                    <a:cxn ang="0">
                      <a:pos x="97" y="0"/>
                    </a:cxn>
                    <a:cxn ang="0">
                      <a:pos x="13" y="9"/>
                    </a:cxn>
                    <a:cxn ang="0">
                      <a:pos x="0" y="91"/>
                    </a:cxn>
                    <a:cxn ang="0">
                      <a:pos x="89" y="289"/>
                    </a:cxn>
                    <a:cxn ang="0">
                      <a:pos x="108" y="207"/>
                    </a:cxn>
                    <a:cxn ang="0">
                      <a:pos x="109" y="203"/>
                    </a:cxn>
                    <a:cxn ang="0">
                      <a:pos x="113" y="201"/>
                    </a:cxn>
                    <a:cxn ang="0">
                      <a:pos x="183" y="158"/>
                    </a:cxn>
                  </a:cxnLst>
                  <a:rect l="0" t="0" r="r" b="b"/>
                  <a:pathLst>
                    <a:path w="183" h="289">
                      <a:moveTo>
                        <a:pt x="183" y="158"/>
                      </a:moveTo>
                      <a:cubicBezTo>
                        <a:pt x="167" y="140"/>
                        <a:pt x="158" y="116"/>
                        <a:pt x="158" y="91"/>
                      </a:cubicBezTo>
                      <a:cubicBezTo>
                        <a:pt x="158" y="77"/>
                        <a:pt x="161" y="64"/>
                        <a:pt x="166" y="51"/>
                      </a:cubicBezTo>
                      <a:lnTo>
                        <a:pt x="97" y="0"/>
                      </a:lnTo>
                      <a:lnTo>
                        <a:pt x="13" y="9"/>
                      </a:lnTo>
                      <a:cubicBezTo>
                        <a:pt x="4" y="35"/>
                        <a:pt x="0" y="62"/>
                        <a:pt x="0" y="91"/>
                      </a:cubicBezTo>
                      <a:cubicBezTo>
                        <a:pt x="0" y="169"/>
                        <a:pt x="34" y="240"/>
                        <a:pt x="89" y="289"/>
                      </a:cubicBezTo>
                      <a:lnTo>
                        <a:pt x="108" y="207"/>
                      </a:lnTo>
                      <a:lnTo>
                        <a:pt x="109" y="203"/>
                      </a:lnTo>
                      <a:lnTo>
                        <a:pt x="113" y="201"/>
                      </a:lnTo>
                      <a:lnTo>
                        <a:pt x="183" y="15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440" name="Freeform 8"/>
                <p:cNvSpPr>
                  <a:spLocks/>
                </p:cNvSpPr>
                <p:nvPr/>
              </p:nvSpPr>
              <p:spPr bwMode="auto">
                <a:xfrm>
                  <a:off x="2912181" y="4121727"/>
                  <a:ext cx="3208745" cy="2078684"/>
                </a:xfrm>
                <a:custGeom>
                  <a:avLst/>
                  <a:gdLst/>
                  <a:ahLst/>
                  <a:cxnLst>
                    <a:cxn ang="0">
                      <a:pos x="215" y="6"/>
                    </a:cxn>
                    <a:cxn ang="0">
                      <a:pos x="158" y="23"/>
                    </a:cxn>
                    <a:cxn ang="0">
                      <a:pos x="91" y="0"/>
                    </a:cxn>
                    <a:cxn ang="0">
                      <a:pos x="20" y="42"/>
                    </a:cxn>
                    <a:cxn ang="0">
                      <a:pos x="0" y="129"/>
                    </a:cxn>
                    <a:cxn ang="0">
                      <a:pos x="158" y="181"/>
                    </a:cxn>
                    <a:cxn ang="0">
                      <a:pos x="298" y="141"/>
                    </a:cxn>
                    <a:cxn ang="0">
                      <a:pos x="231" y="89"/>
                    </a:cxn>
                    <a:cxn ang="0">
                      <a:pos x="227" y="82"/>
                    </a:cxn>
                    <a:cxn ang="0">
                      <a:pos x="215" y="6"/>
                    </a:cxn>
                  </a:cxnLst>
                  <a:rect l="0" t="0" r="r" b="b"/>
                  <a:pathLst>
                    <a:path w="298" h="181">
                      <a:moveTo>
                        <a:pt x="215" y="6"/>
                      </a:moveTo>
                      <a:cubicBezTo>
                        <a:pt x="199" y="17"/>
                        <a:pt x="179" y="23"/>
                        <a:pt x="158" y="23"/>
                      </a:cubicBezTo>
                      <a:cubicBezTo>
                        <a:pt x="133" y="23"/>
                        <a:pt x="109" y="14"/>
                        <a:pt x="91" y="0"/>
                      </a:cubicBezTo>
                      <a:lnTo>
                        <a:pt x="20" y="42"/>
                      </a:lnTo>
                      <a:lnTo>
                        <a:pt x="0" y="129"/>
                      </a:lnTo>
                      <a:cubicBezTo>
                        <a:pt x="44" y="162"/>
                        <a:pt x="99" y="181"/>
                        <a:pt x="158" y="181"/>
                      </a:cubicBezTo>
                      <a:cubicBezTo>
                        <a:pt x="209" y="181"/>
                        <a:pt x="257" y="166"/>
                        <a:pt x="298" y="141"/>
                      </a:cubicBezTo>
                      <a:lnTo>
                        <a:pt x="231" y="89"/>
                      </a:lnTo>
                      <a:lnTo>
                        <a:pt x="227" y="82"/>
                      </a:lnTo>
                      <a:lnTo>
                        <a:pt x="215" y="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441" name="Freeform 9"/>
                <p:cNvSpPr>
                  <a:spLocks/>
                </p:cNvSpPr>
                <p:nvPr/>
              </p:nvSpPr>
              <p:spPr bwMode="auto">
                <a:xfrm>
                  <a:off x="5410271" y="2746795"/>
                  <a:ext cx="2313551" cy="2901102"/>
                </a:xfrm>
                <a:custGeom>
                  <a:avLst/>
                  <a:gdLst/>
                  <a:ahLst/>
                  <a:cxnLst>
                    <a:cxn ang="0">
                      <a:pos x="29" y="37"/>
                    </a:cxn>
                    <a:cxn ang="0">
                      <a:pos x="30" y="55"/>
                    </a:cxn>
                    <a:cxn ang="0">
                      <a:pos x="0" y="128"/>
                    </a:cxn>
                    <a:cxn ang="0">
                      <a:pos x="13" y="213"/>
                    </a:cxn>
                    <a:cxn ang="0">
                      <a:pos x="82" y="266"/>
                    </a:cxn>
                    <a:cxn ang="0">
                      <a:pos x="188" y="55"/>
                    </a:cxn>
                    <a:cxn ang="0">
                      <a:pos x="183" y="0"/>
                    </a:cxn>
                    <a:cxn ang="0">
                      <a:pos x="118" y="47"/>
                    </a:cxn>
                    <a:cxn ang="0">
                      <a:pos x="111" y="49"/>
                    </a:cxn>
                    <a:cxn ang="0">
                      <a:pos x="29" y="37"/>
                    </a:cxn>
                  </a:cxnLst>
                  <a:rect l="0" t="0" r="r" b="b"/>
                  <a:pathLst>
                    <a:path w="188" h="266">
                      <a:moveTo>
                        <a:pt x="29" y="37"/>
                      </a:moveTo>
                      <a:cubicBezTo>
                        <a:pt x="30" y="43"/>
                        <a:pt x="30" y="49"/>
                        <a:pt x="30" y="55"/>
                      </a:cubicBezTo>
                      <a:cubicBezTo>
                        <a:pt x="30" y="83"/>
                        <a:pt x="19" y="109"/>
                        <a:pt x="0" y="128"/>
                      </a:cubicBezTo>
                      <a:lnTo>
                        <a:pt x="13" y="213"/>
                      </a:lnTo>
                      <a:lnTo>
                        <a:pt x="82" y="266"/>
                      </a:lnTo>
                      <a:cubicBezTo>
                        <a:pt x="147" y="218"/>
                        <a:pt x="188" y="141"/>
                        <a:pt x="188" y="55"/>
                      </a:cubicBezTo>
                      <a:cubicBezTo>
                        <a:pt x="188" y="36"/>
                        <a:pt x="186" y="17"/>
                        <a:pt x="183" y="0"/>
                      </a:cubicBezTo>
                      <a:lnTo>
                        <a:pt x="118" y="47"/>
                      </a:lnTo>
                      <a:lnTo>
                        <a:pt x="111" y="49"/>
                      </a:lnTo>
                      <a:lnTo>
                        <a:pt x="29" y="37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442" name="Freeform 10"/>
                <p:cNvSpPr>
                  <a:spLocks/>
                </p:cNvSpPr>
                <p:nvPr/>
              </p:nvSpPr>
              <p:spPr bwMode="auto">
                <a:xfrm>
                  <a:off x="4948803" y="449846"/>
                  <a:ext cx="2643046" cy="2640031"/>
                </a:xfrm>
                <a:custGeom>
                  <a:avLst/>
                  <a:gdLst/>
                  <a:ahLst/>
                  <a:cxnLst>
                    <a:cxn ang="0">
                      <a:pos x="1" y="159"/>
                    </a:cxn>
                    <a:cxn ang="0">
                      <a:pos x="80" y="224"/>
                    </a:cxn>
                    <a:cxn ang="0">
                      <a:pos x="167" y="236"/>
                    </a:cxn>
                    <a:cxn ang="0">
                      <a:pos x="235" y="186"/>
                    </a:cxn>
                    <a:cxn ang="0">
                      <a:pos x="0" y="0"/>
                    </a:cxn>
                    <a:cxn ang="0">
                      <a:pos x="31" y="76"/>
                    </a:cxn>
                    <a:cxn ang="0">
                      <a:pos x="31" y="84"/>
                    </a:cxn>
                    <a:cxn ang="0">
                      <a:pos x="1" y="159"/>
                    </a:cxn>
                  </a:cxnLst>
                  <a:rect l="0" t="0" r="r" b="b"/>
                  <a:pathLst>
                    <a:path w="235" h="236">
                      <a:moveTo>
                        <a:pt x="1" y="159"/>
                      </a:moveTo>
                      <a:cubicBezTo>
                        <a:pt x="37" y="166"/>
                        <a:pt x="67" y="191"/>
                        <a:pt x="80" y="224"/>
                      </a:cubicBezTo>
                      <a:lnTo>
                        <a:pt x="167" y="236"/>
                      </a:lnTo>
                      <a:lnTo>
                        <a:pt x="235" y="186"/>
                      </a:lnTo>
                      <a:cubicBezTo>
                        <a:pt x="203" y="83"/>
                        <a:pt x="111" y="7"/>
                        <a:pt x="0" y="0"/>
                      </a:cubicBezTo>
                      <a:lnTo>
                        <a:pt x="31" y="76"/>
                      </a:lnTo>
                      <a:lnTo>
                        <a:pt x="31" y="84"/>
                      </a:lnTo>
                      <a:lnTo>
                        <a:pt x="1" y="15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443" name="Oval 11"/>
                <p:cNvSpPr>
                  <a:spLocks noChangeArrowheads="1"/>
                </p:cNvSpPr>
                <p:nvPr/>
              </p:nvSpPr>
              <p:spPr bwMode="auto">
                <a:xfrm>
                  <a:off x="3821562" y="2387137"/>
                  <a:ext cx="1796486" cy="1739668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074257" y="6067592"/>
                  <a:ext cx="3524256" cy="2658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753" name="TextBox 47"/>
              <p:cNvSpPr txBox="1">
                <a:spLocks noChangeArrowheads="1"/>
              </p:cNvSpPr>
              <p:nvPr/>
            </p:nvSpPr>
            <p:spPr bwMode="auto">
              <a:xfrm>
                <a:off x="4758594" y="3039193"/>
                <a:ext cx="1224957" cy="742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Safety Cards Process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31754" name="TextBox 48"/>
              <p:cNvSpPr txBox="1">
                <a:spLocks noChangeArrowheads="1"/>
              </p:cNvSpPr>
              <p:nvPr/>
            </p:nvSpPr>
            <p:spPr bwMode="auto">
              <a:xfrm>
                <a:off x="3551435" y="1413795"/>
                <a:ext cx="1784638" cy="527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1. Write the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 card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31755" name="TextBox 49"/>
              <p:cNvSpPr txBox="1">
                <a:spLocks noChangeArrowheads="1"/>
              </p:cNvSpPr>
              <p:nvPr/>
            </p:nvSpPr>
            <p:spPr bwMode="auto">
              <a:xfrm>
                <a:off x="5769368" y="1638244"/>
                <a:ext cx="1845878" cy="957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2. Bridge reviews  card in safety meeting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31756" name="TextBox 50"/>
              <p:cNvSpPr txBox="1">
                <a:spLocks noChangeArrowheads="1"/>
              </p:cNvSpPr>
              <p:nvPr/>
            </p:nvSpPr>
            <p:spPr bwMode="auto">
              <a:xfrm>
                <a:off x="6486522" y="3817034"/>
                <a:ext cx="1375430" cy="54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3. Item is corrected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31757" name="TextBox 51"/>
              <p:cNvSpPr txBox="1">
                <a:spLocks noChangeArrowheads="1"/>
              </p:cNvSpPr>
              <p:nvPr/>
            </p:nvSpPr>
            <p:spPr bwMode="auto">
              <a:xfrm>
                <a:off x="4259176" y="4730579"/>
                <a:ext cx="1676151" cy="1213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4. Bridge reports progress in next safety meeting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31758" name="TextBox 52"/>
              <p:cNvSpPr txBox="1">
                <a:spLocks noChangeArrowheads="1"/>
              </p:cNvSpPr>
              <p:nvPr/>
            </p:nvSpPr>
            <p:spPr bwMode="auto">
              <a:xfrm>
                <a:off x="2409457" y="3167269"/>
                <a:ext cx="1849719" cy="957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IN" sz="2000" b="1">
                    <a:latin typeface="Calibri" pitchFamily="34" charset="0"/>
                  </a:rPr>
                  <a:t>5. Significant issues reported to management</a:t>
                </a:r>
                <a:endParaRPr lang="en-US" sz="2000" b="1">
                  <a:latin typeface="Calibri" pitchFamily="34" charset="0"/>
                </a:endParaRPr>
              </a:p>
            </p:txBody>
          </p:sp>
        </p:grpSp>
        <p:sp>
          <p:nvSpPr>
            <p:cNvPr id="31751" name="Freeform 58"/>
            <p:cNvSpPr>
              <a:spLocks/>
            </p:cNvSpPr>
            <p:nvPr/>
          </p:nvSpPr>
          <p:spPr bwMode="auto">
            <a:xfrm>
              <a:off x="8200045" y="4743398"/>
              <a:ext cx="70205" cy="68493"/>
            </a:xfrm>
            <a:custGeom>
              <a:avLst/>
              <a:gdLst>
                <a:gd name="T0" fmla="*/ 23 w 30"/>
                <a:gd name="T1" fmla="*/ 29 h 29"/>
                <a:gd name="T2" fmla="*/ 30 w 30"/>
                <a:gd name="T3" fmla="*/ 24 h 29"/>
                <a:gd name="T4" fmla="*/ 16 w 30"/>
                <a:gd name="T5" fmla="*/ 1 h 29"/>
                <a:gd name="T6" fmla="*/ 2 w 30"/>
                <a:gd name="T7" fmla="*/ 1 h 29"/>
                <a:gd name="T8" fmla="*/ 0 w 30"/>
                <a:gd name="T9" fmla="*/ 2 h 29"/>
                <a:gd name="T10" fmla="*/ 22 w 30"/>
                <a:gd name="T11" fmla="*/ 11 h 29"/>
                <a:gd name="T12" fmla="*/ 22 w 30"/>
                <a:gd name="T13" fmla="*/ 23 h 29"/>
                <a:gd name="T14" fmla="*/ 18 w 30"/>
                <a:gd name="T15" fmla="*/ 27 h 29"/>
                <a:gd name="T16" fmla="*/ 23 w 30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23" y="29"/>
                  </a:moveTo>
                  <a:cubicBezTo>
                    <a:pt x="23" y="29"/>
                    <a:pt x="30" y="29"/>
                    <a:pt x="30" y="24"/>
                  </a:cubicBezTo>
                  <a:cubicBezTo>
                    <a:pt x="30" y="20"/>
                    <a:pt x="30" y="1"/>
                    <a:pt x="16" y="1"/>
                  </a:cubicBezTo>
                  <a:cubicBezTo>
                    <a:pt x="2" y="1"/>
                    <a:pt x="3" y="0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0" y="5"/>
                    <a:pt x="22" y="11"/>
                  </a:cubicBezTo>
                  <a:cubicBezTo>
                    <a:pt x="23" y="17"/>
                    <a:pt x="23" y="21"/>
                    <a:pt x="22" y="23"/>
                  </a:cubicBezTo>
                  <a:cubicBezTo>
                    <a:pt x="20" y="25"/>
                    <a:pt x="18" y="27"/>
                    <a:pt x="18" y="27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  <a:solidFill>
            <a:srgbClr val="FFFFCC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types of things do we report on SOCs?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PPE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Someone forgot to wear it </a:t>
            </a:r>
          </a:p>
          <a:p>
            <a:pPr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(Bring it to them)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Damaged or poor condition </a:t>
            </a:r>
          </a:p>
          <a:p>
            <a:pPr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200" u="sng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Don’t use it!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Get one in good condition)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Running low, need more</a:t>
            </a:r>
          </a:p>
          <a:p>
            <a:pPr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(Report to First Mate for reorder)</a:t>
            </a:r>
          </a:p>
          <a:p>
            <a:pPr lvl="1"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1981200"/>
          </a:xfrm>
          <a:solidFill>
            <a:srgbClr val="FFFFCC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PPE</a:t>
            </a:r>
          </a:p>
          <a:p>
            <a:pPr lvl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Don’t have the right kind for the job</a:t>
            </a:r>
          </a:p>
          <a:p>
            <a:pPr lvl="2">
              <a:defRPr/>
            </a:pP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(Don’t do the job without it!)</a:t>
            </a:r>
          </a:p>
          <a:p>
            <a:pPr marL="457200" lvl="1" indent="0">
              <a:buFontTx/>
              <a:buNone/>
              <a:defRPr/>
            </a:pP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https://s-media-cache-ak0.pinimg.com/736x/19/0b/1b/190b1b21aacab87cce1afa973c8f44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2286000"/>
            <a:ext cx="6172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iped_Caution_co_66 PowerPlugs Templates for Power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Striped_Caution_co_66 PowerPlugs Templates for PowerPoint</Template>
  <TotalTime>263</TotalTime>
  <Words>687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Striped_Caution_co_66 PowerPlugs Templates for PowerPoint</vt:lpstr>
      <vt:lpstr>1_Office Theme</vt:lpstr>
      <vt:lpstr>Safety Observation  Cards  A TDI Tool for Improvement</vt:lpstr>
      <vt:lpstr>What are we trying to improve?</vt:lpstr>
      <vt:lpstr>Why do we need to improve?</vt:lpstr>
      <vt:lpstr>This is YOUR tool..</vt:lpstr>
      <vt:lpstr>Prevention Participation</vt:lpstr>
      <vt:lpstr>How will Safety Observation Cards (SOCs) do this?</vt:lpstr>
      <vt:lpstr>PowerPoint Presentation</vt:lpstr>
      <vt:lpstr>What types of things do we report on SOCs?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NOT to report on SOCs?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Observation  Cards</dc:title>
  <dc:creator>shannonsmith</dc:creator>
  <cp:lastModifiedBy>shannonsmith</cp:lastModifiedBy>
  <cp:revision>35</cp:revision>
  <dcterms:created xsi:type="dcterms:W3CDTF">2015-04-20T20:11:29Z</dcterms:created>
  <dcterms:modified xsi:type="dcterms:W3CDTF">2019-08-08T14:56:49Z</dcterms:modified>
</cp:coreProperties>
</file>